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256" r:id="rId2"/>
    <p:sldId id="258" r:id="rId3"/>
    <p:sldId id="286" r:id="rId4"/>
    <p:sldId id="287" r:id="rId5"/>
    <p:sldId id="391" r:id="rId6"/>
    <p:sldId id="402" r:id="rId7"/>
    <p:sldId id="261" r:id="rId8"/>
    <p:sldId id="276" r:id="rId9"/>
    <p:sldId id="282" r:id="rId10"/>
    <p:sldId id="281" r:id="rId11"/>
    <p:sldId id="268" r:id="rId12"/>
    <p:sldId id="269" r:id="rId13"/>
    <p:sldId id="305" r:id="rId14"/>
    <p:sldId id="362" r:id="rId15"/>
    <p:sldId id="398" r:id="rId16"/>
    <p:sldId id="361" r:id="rId17"/>
    <p:sldId id="363" r:id="rId18"/>
    <p:sldId id="396" r:id="rId19"/>
    <p:sldId id="384" r:id="rId20"/>
    <p:sldId id="370" r:id="rId21"/>
    <p:sldId id="371" r:id="rId22"/>
    <p:sldId id="303" r:id="rId23"/>
    <p:sldId id="400" r:id="rId24"/>
    <p:sldId id="304" r:id="rId25"/>
    <p:sldId id="349" r:id="rId26"/>
    <p:sldId id="288" r:id="rId27"/>
    <p:sldId id="263" r:id="rId28"/>
    <p:sldId id="264" r:id="rId29"/>
    <p:sldId id="277" r:id="rId30"/>
    <p:sldId id="411" r:id="rId31"/>
    <p:sldId id="272" r:id="rId32"/>
    <p:sldId id="274" r:id="rId33"/>
    <p:sldId id="273" r:id="rId34"/>
    <p:sldId id="283" r:id="rId35"/>
    <p:sldId id="275" r:id="rId36"/>
    <p:sldId id="280" r:id="rId37"/>
    <p:sldId id="394" r:id="rId38"/>
    <p:sldId id="407" r:id="rId39"/>
    <p:sldId id="397" r:id="rId40"/>
    <p:sldId id="412" r:id="rId41"/>
    <p:sldId id="284" r:id="rId42"/>
    <p:sldId id="367" r:id="rId43"/>
    <p:sldId id="289" r:id="rId44"/>
    <p:sldId id="285" r:id="rId45"/>
    <p:sldId id="340" r:id="rId46"/>
    <p:sldId id="357" r:id="rId47"/>
    <p:sldId id="393" r:id="rId48"/>
    <p:sldId id="296" r:id="rId49"/>
    <p:sldId id="297" r:id="rId50"/>
    <p:sldId id="298" r:id="rId51"/>
    <p:sldId id="403" r:id="rId52"/>
    <p:sldId id="308" r:id="rId53"/>
    <p:sldId id="358" r:id="rId54"/>
    <p:sldId id="359" r:id="rId55"/>
    <p:sldId id="360" r:id="rId56"/>
    <p:sldId id="375" r:id="rId57"/>
    <p:sldId id="376" r:id="rId58"/>
    <p:sldId id="372" r:id="rId59"/>
    <p:sldId id="406" r:id="rId60"/>
    <p:sldId id="311" r:id="rId61"/>
    <p:sldId id="310" r:id="rId62"/>
    <p:sldId id="413" r:id="rId63"/>
    <p:sldId id="323" r:id="rId64"/>
    <p:sldId id="324" r:id="rId65"/>
    <p:sldId id="341" r:id="rId66"/>
    <p:sldId id="366" r:id="rId67"/>
    <p:sldId id="409" r:id="rId68"/>
    <p:sldId id="404" r:id="rId69"/>
    <p:sldId id="388" r:id="rId70"/>
    <p:sldId id="381" r:id="rId71"/>
    <p:sldId id="399" r:id="rId72"/>
    <p:sldId id="329" r:id="rId73"/>
    <p:sldId id="369" r:id="rId74"/>
    <p:sldId id="330" r:id="rId75"/>
    <p:sldId id="377" r:id="rId76"/>
    <p:sldId id="378" r:id="rId77"/>
    <p:sldId id="401" r:id="rId78"/>
    <p:sldId id="405" r:id="rId79"/>
    <p:sldId id="419" r:id="rId80"/>
    <p:sldId id="414" r:id="rId81"/>
    <p:sldId id="415" r:id="rId82"/>
    <p:sldId id="416" r:id="rId83"/>
    <p:sldId id="417" r:id="rId84"/>
    <p:sldId id="418" r:id="rId85"/>
    <p:sldId id="342" r:id="rId86"/>
    <p:sldId id="343" r:id="rId87"/>
    <p:sldId id="344" r:id="rId88"/>
    <p:sldId id="345" r:id="rId89"/>
    <p:sldId id="346" r:id="rId90"/>
    <p:sldId id="347" r:id="rId91"/>
    <p:sldId id="348" r:id="rId9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2726C-E422-44C6-8356-A559883C4D2D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52BCD-6ADF-4FD2-93E0-B19D3F3CDA2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2BCD-6ADF-4FD2-93E0-B19D3F3CDA2C}" type="slidenum">
              <a:rPr lang="pl-PL" smtClean="0"/>
              <a:pPr/>
              <a:t>31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2BCD-6ADF-4FD2-93E0-B19D3F3CDA2C}" type="slidenum">
              <a:rPr lang="pl-PL" smtClean="0"/>
              <a:pPr/>
              <a:t>35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F4580-2A14-43C1-9E7C-0311A63DCF65}" type="datetimeFigureOut">
              <a:rPr lang="pl-PL" smtClean="0"/>
              <a:pPr/>
              <a:t>2015-06-26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54855-5CE8-4A14-BE72-A60F0A4B203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gif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3" Type="http://schemas.openxmlformats.org/officeDocument/2006/relationships/image" Target="../media/image159.jpeg"/><Relationship Id="rId7" Type="http://schemas.openxmlformats.org/officeDocument/2006/relationships/image" Target="../media/image163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4" Type="http://schemas.openxmlformats.org/officeDocument/2006/relationships/image" Target="../media/image16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1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6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3.jpeg"/><Relationship Id="rId4" Type="http://schemas.openxmlformats.org/officeDocument/2006/relationships/image" Target="../media/image182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8.jpeg"/><Relationship Id="rId4" Type="http://schemas.openxmlformats.org/officeDocument/2006/relationships/image" Target="../media/image187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944215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Podsumowanie działalności koła ekologicznego „</a:t>
            </a:r>
            <a:r>
              <a:rPr lang="pl-PL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Ekoludek</a:t>
            </a:r>
            <a:r>
              <a:rPr lang="pl-PL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”</a:t>
            </a:r>
            <a:br>
              <a:rPr lang="pl-PL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pl-PL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w roku szkolnym 2014/2015</a:t>
            </a:r>
            <a:br>
              <a:rPr lang="pl-PL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1026" name="Picture 2" descr="C:\Users\Robert\Desktop\BEATA\EKOZEspoly\10606392_10203261880381545_424608772459747127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564904"/>
            <a:ext cx="4392488" cy="3672408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5220072" y="3717032"/>
            <a:ext cx="35283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omic Sans MS" pitchFamily="66" charset="0"/>
              </a:rPr>
              <a:t>Przedszkole nr 2</a:t>
            </a:r>
            <a:br>
              <a:rPr lang="pl-PL" sz="2800" dirty="0" smtClean="0">
                <a:latin typeface="Comic Sans MS" pitchFamily="66" charset="0"/>
              </a:rPr>
            </a:br>
            <a:r>
              <a:rPr lang="pl-PL" sz="2800" dirty="0" smtClean="0">
                <a:latin typeface="Comic Sans MS" pitchFamily="66" charset="0"/>
              </a:rPr>
              <a:t>ul. Warszawska 2</a:t>
            </a:r>
            <a:br>
              <a:rPr lang="pl-PL" sz="2800" dirty="0" smtClean="0">
                <a:latin typeface="Comic Sans MS" pitchFamily="66" charset="0"/>
              </a:rPr>
            </a:br>
            <a:r>
              <a:rPr lang="pl-PL" sz="2800" dirty="0" smtClean="0">
                <a:latin typeface="Comic Sans MS" pitchFamily="66" charset="0"/>
              </a:rPr>
              <a:t>17-200 Hajnówka</a:t>
            </a:r>
          </a:p>
          <a:p>
            <a:r>
              <a:rPr lang="pl-PL" sz="2800" smtClean="0">
                <a:latin typeface="Comic Sans MS" pitchFamily="66" charset="0"/>
              </a:rPr>
              <a:t>tel.  85 682 21 48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9952" y="274638"/>
            <a:ext cx="4546848" cy="4810546"/>
          </a:xfrm>
        </p:spPr>
        <p:txBody>
          <a:bodyPr>
            <a:no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Opiekunowie </a:t>
            </a:r>
            <a:r>
              <a:rPr lang="pl-PL" sz="3200" b="1" dirty="0" smtClean="0">
                <a:latin typeface="Comic Sans MS" pitchFamily="66" charset="0"/>
              </a:rPr>
              <a:t>koła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/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 mgr Beata Środa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mgr Bożena Janicka</a:t>
            </a:r>
            <a:endParaRPr lang="pl-PL" sz="3200" dirty="0">
              <a:latin typeface="Comic Sans MS" pitchFamily="66" charset="0"/>
            </a:endParaRPr>
          </a:p>
        </p:txBody>
      </p:sp>
      <p:pic>
        <p:nvPicPr>
          <p:cNvPr id="5" name="Obraz 4" descr="images5A9RTDC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72816"/>
            <a:ext cx="3672408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>
                <a:latin typeface="Comic Sans MS" pitchFamily="66" charset="0"/>
              </a:rPr>
              <a:t>Zajęcia edukacyjne </a:t>
            </a:r>
            <a:br>
              <a:rPr lang="pl-PL" sz="2400" b="1" dirty="0" smtClean="0">
                <a:latin typeface="Comic Sans MS" pitchFamily="66" charset="0"/>
              </a:rPr>
            </a:br>
            <a:r>
              <a:rPr lang="pl-PL" sz="2400" b="1" dirty="0" smtClean="0">
                <a:latin typeface="Comic Sans MS" pitchFamily="66" charset="0"/>
              </a:rPr>
              <a:t>„Mieszkańcy Puszczy Białowieskiej”</a:t>
            </a:r>
            <a:endParaRPr lang="pl-PL" sz="2400" b="1" dirty="0">
              <a:latin typeface="Comic Sans MS" pitchFamily="66" charset="0"/>
            </a:endParaRPr>
          </a:p>
        </p:txBody>
      </p:sp>
      <p:pic>
        <p:nvPicPr>
          <p:cNvPr id="7" name="Symbol zastępczy zawartości 6" descr="DSC043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4038600" cy="22717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Symbol zastępczy zawartości 7" descr="DSC043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700808"/>
            <a:ext cx="4038600" cy="22717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Obraz 8" descr="DSC043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365104"/>
            <a:ext cx="4038399" cy="227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Obraz 10" descr="DSC043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4365104"/>
            <a:ext cx="4038400" cy="227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DSC043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64704"/>
            <a:ext cx="4224000" cy="237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DSC043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764704"/>
            <a:ext cx="4224000" cy="237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Obraz 6" descr="DSC043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717032"/>
            <a:ext cx="4224000" cy="237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Obraz 7" descr="DSC043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717032"/>
            <a:ext cx="4224000" cy="237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5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60848"/>
            <a:ext cx="4064000" cy="27127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Obraz 2" descr="IMG_15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501008"/>
            <a:ext cx="4064000" cy="27127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498178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Przygotowanie plakatu 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„Zwierzęta Puszczy Białowieskiej”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1026" name="Picture 2" descr="żubr_kol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157192"/>
            <a:ext cx="72734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łoś_kol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5157192"/>
            <a:ext cx="78688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jeleń_kolo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5157192"/>
            <a:ext cx="72734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dzik_kolo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1772816"/>
            <a:ext cx="809837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wilk_kolo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1772816"/>
            <a:ext cx="94498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rys_kolo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272" y="1772816"/>
            <a:ext cx="801575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Obraz 1" descr="lis_kolo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12360" y="1772816"/>
            <a:ext cx="1019462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borsuk_kolo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72" y="5157192"/>
            <a:ext cx="84616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IMG_16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8683181" cy="57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642194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Zajęcia edukacyjne 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„Co zagraża ludziom i przyrodzie”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6" name="Symbol zastępczy zawartości 5" descr="IMG_119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645024"/>
            <a:ext cx="4313871" cy="2880000"/>
          </a:xfrm>
        </p:spPr>
      </p:pic>
      <p:pic>
        <p:nvPicPr>
          <p:cNvPr id="7" name="Symbol zastępczy zawartości 6" descr="IMG_119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1" y="2060848"/>
            <a:ext cx="4313871" cy="2880000"/>
          </a:xfrm>
        </p:spPr>
      </p:pic>
      <p:pic>
        <p:nvPicPr>
          <p:cNvPr id="5" name="Obraz 4" descr="20779967-illustration-of-crying-earth-due-to-pollu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60648"/>
            <a:ext cx="2641054" cy="30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MG_15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88640"/>
            <a:ext cx="7668000" cy="51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pl-PL" sz="3200" dirty="0" smtClean="0">
                <a:latin typeface="Comic Sans MS" pitchFamily="66" charset="0"/>
              </a:rPr>
              <a:t/>
            </a:r>
            <a:br>
              <a:rPr lang="pl-PL" sz="3200" dirty="0" smtClean="0">
                <a:latin typeface="Comic Sans MS" pitchFamily="66" charset="0"/>
              </a:rPr>
            </a:br>
            <a:r>
              <a:rPr lang="pl-PL" sz="3200" dirty="0" smtClean="0">
                <a:latin typeface="Comic Sans MS" pitchFamily="66" charset="0"/>
              </a:rPr>
              <a:t>Udział Małgorzaty Maziarz w ogólnopolskim konkursie plastycznym „Jesienne drzewa”</a:t>
            </a:r>
            <a:r>
              <a:rPr lang="pl-PL" sz="3200" dirty="0" smtClean="0"/>
              <a:t/>
            </a:r>
            <a:br>
              <a:rPr lang="pl-PL" sz="3200" dirty="0" smtClean="0"/>
            </a:br>
            <a:endParaRPr lang="pl-PL" sz="3200" dirty="0"/>
          </a:p>
        </p:txBody>
      </p:sp>
      <p:pic>
        <p:nvPicPr>
          <p:cNvPr id="5" name="Symbol zastępczy zawartości 4" descr="DSC066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2060848"/>
            <a:ext cx="3394472" cy="45259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mbol zastępczy zawartości 7" descr="IMG_12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476672"/>
            <a:ext cx="3691594" cy="58531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az 3" descr="DSC066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76672"/>
            <a:ext cx="3960440" cy="597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DSC066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3960440" cy="580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Symbol zastępczy zawartości 7" descr="IMG_1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548680"/>
            <a:ext cx="3528392" cy="57606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 descr="IMG_1235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292080" y="548680"/>
            <a:ext cx="3456384" cy="5832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 descr="DSC066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48680"/>
            <a:ext cx="4374000" cy="583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IMG_130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8640960" cy="61926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b="1" dirty="0" smtClean="0">
                <a:latin typeface="Comic Sans MS" pitchFamily="66" charset="0"/>
              </a:rPr>
              <a:t>Poznajemy obieg wody w przyrodzie</a:t>
            </a:r>
            <a:endParaRPr lang="pl-PL" sz="4000" b="1" dirty="0">
              <a:latin typeface="Comic Sans MS" pitchFamily="66" charset="0"/>
            </a:endParaRPr>
          </a:p>
        </p:txBody>
      </p:sp>
      <p:pic>
        <p:nvPicPr>
          <p:cNvPr id="7" name="Symbol zastępczy zawartości 6" descr="DSC0826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Symbol zastępczy zawartości 7" descr="DSC0825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„Czy woda jest mokra?”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- doświadczenia z wodą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6" name="Obraz 5" descr="DSC066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628800"/>
            <a:ext cx="6144000" cy="46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2578298"/>
          </a:xfrm>
        </p:spPr>
        <p:txBody>
          <a:bodyPr>
            <a:normAutofit/>
          </a:bodyPr>
          <a:lstStyle/>
          <a:p>
            <a:r>
              <a:rPr lang="pl-PL" b="1" dirty="0" smtClean="0">
                <a:latin typeface="Comic Sans MS" pitchFamily="66" charset="0"/>
              </a:rPr>
              <a:t>Oszczędzamy wodę</a:t>
            </a:r>
            <a:br>
              <a:rPr lang="pl-PL" b="1" dirty="0" smtClean="0">
                <a:latin typeface="Comic Sans MS" pitchFamily="66" charset="0"/>
              </a:rPr>
            </a:br>
            <a:r>
              <a:rPr lang="pl-PL" b="1" dirty="0" smtClean="0">
                <a:latin typeface="Comic Sans MS" pitchFamily="66" charset="0"/>
              </a:rPr>
              <a:t/>
            </a:r>
            <a:br>
              <a:rPr lang="pl-PL" b="1" dirty="0" smtClean="0">
                <a:latin typeface="Comic Sans MS" pitchFamily="66" charset="0"/>
              </a:rPr>
            </a:br>
            <a:r>
              <a:rPr lang="pl-PL" sz="1800" b="1" dirty="0" smtClean="0">
                <a:latin typeface="Comic Sans MS" pitchFamily="66" charset="0"/>
              </a:rPr>
              <a:t>Uświadomienie dzieciom znaczenia wody w przyrodzie oraz potrzeby jej oszczędzania. Zawieszenie znaczków w przedszkolnej łazience.</a:t>
            </a:r>
            <a:endParaRPr lang="pl-PL" b="1" dirty="0">
              <a:latin typeface="Comic Sans MS" pitchFamily="66" charset="0"/>
            </a:endParaRPr>
          </a:p>
        </p:txBody>
      </p:sp>
      <p:pic>
        <p:nvPicPr>
          <p:cNvPr id="6" name="Symbol zastępczy zawartości 5" descr="IMG_16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3140968"/>
            <a:ext cx="5616624" cy="3384376"/>
          </a:xfrm>
        </p:spPr>
      </p:pic>
      <p:pic>
        <p:nvPicPr>
          <p:cNvPr id="5" name="Obraz 4" descr="imagesISVIPQM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21431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Comic Sans MS" pitchFamily="66" charset="0"/>
              </a:rPr>
              <a:t>Poznajemy źródła energii</a:t>
            </a:r>
            <a:endParaRPr lang="pl-PL" b="1" dirty="0">
              <a:latin typeface="Comic Sans MS" pitchFamily="66" charset="0"/>
            </a:endParaRPr>
          </a:p>
        </p:txBody>
      </p:sp>
      <p:pic>
        <p:nvPicPr>
          <p:cNvPr id="7" name="Symbol zastępczy zawartości 6" descr="DSC082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3394472" cy="4525963"/>
          </a:xfrm>
        </p:spPr>
      </p:pic>
      <p:pic>
        <p:nvPicPr>
          <p:cNvPr id="4" name="Obraz 3" descr="odnawialne-rda-energii-1-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1772816"/>
            <a:ext cx="4890887" cy="36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MG_16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76672"/>
            <a:ext cx="4064000" cy="271272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827585" y="2852936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kolektory słoneczne</a:t>
            </a:r>
            <a:endParaRPr lang="pl-PL" b="1" dirty="0"/>
          </a:p>
        </p:txBody>
      </p:sp>
      <p:pic>
        <p:nvPicPr>
          <p:cNvPr id="6" name="Obraz 5" descr="IMG_16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340768"/>
            <a:ext cx="2712720" cy="4064000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5796136" y="5373216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wiatraki</a:t>
            </a:r>
            <a:endParaRPr lang="pl-PL" b="1" dirty="0"/>
          </a:p>
        </p:txBody>
      </p:sp>
      <p:pic>
        <p:nvPicPr>
          <p:cNvPr id="8" name="Obraz 7" descr="IMG_16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573016"/>
            <a:ext cx="4064000" cy="2712720"/>
          </a:xfrm>
          <a:prstGeom prst="rect">
            <a:avLst/>
          </a:prstGeom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5879230"/>
            <a:ext cx="42484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elektrownie wiatrowe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5240" cy="923702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latin typeface="Comic Sans MS" pitchFamily="66" charset="0"/>
              </a:rPr>
              <a:t>Jak oszczędzać energię elektryczną </a:t>
            </a:r>
            <a:br>
              <a:rPr lang="pl-PL" sz="2800" b="1" dirty="0" smtClean="0">
                <a:latin typeface="Comic Sans MS" pitchFamily="66" charset="0"/>
              </a:rPr>
            </a:br>
            <a:r>
              <a:rPr lang="pl-PL" sz="2800" b="1" dirty="0" smtClean="0">
                <a:latin typeface="Comic Sans MS" pitchFamily="66" charset="0"/>
              </a:rPr>
              <a:t>w domu i w przedszkolu?</a:t>
            </a:r>
            <a:endParaRPr lang="pl-PL" sz="2800" b="1" dirty="0">
              <a:latin typeface="Comic Sans MS" pitchFamily="66" charset="0"/>
            </a:endParaRPr>
          </a:p>
        </p:txBody>
      </p:sp>
      <p:pic>
        <p:nvPicPr>
          <p:cNvPr id="6" name="Symbol zastępczy zawartości 5" descr="IMG_16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84168" y="2060848"/>
            <a:ext cx="2712720" cy="4064000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half" idx="2"/>
          </p:nvPr>
        </p:nvSpPr>
        <p:spPr>
          <a:xfrm>
            <a:off x="457200" y="4437112"/>
            <a:ext cx="5338936" cy="2088232"/>
          </a:xfrm>
        </p:spPr>
        <p:txBody>
          <a:bodyPr>
            <a:normAutofit fontScale="25000" lnSpcReduction="20000"/>
          </a:bodyPr>
          <a:lstStyle/>
          <a:p>
            <a:endParaRPr lang="pl-PL" sz="2600" dirty="0" smtClean="0">
              <a:latin typeface="Comic Sans MS" pitchFamily="66" charset="0"/>
            </a:endParaRPr>
          </a:p>
          <a:p>
            <a:endParaRPr lang="pl-PL" sz="2600" dirty="0" smtClean="0">
              <a:latin typeface="Comic Sans MS" pitchFamily="66" charset="0"/>
            </a:endParaRPr>
          </a:p>
          <a:p>
            <a:r>
              <a:rPr lang="pl-PL" sz="6400" dirty="0" smtClean="0">
                <a:latin typeface="Comic Sans MS" pitchFamily="66" charset="0"/>
              </a:rPr>
              <a:t>Chcąc propagować ideę oszczędzania energii w domu i przedszkolu wspólnie z dziećmi z grupy IV naklejaliśmy przy włącznikach światła naklejki: "Oszczędzam energię”, które mają przypominać dzieciom, nauczycielom i personelowi przedszkola o konieczności oszczędzania energii. </a:t>
            </a:r>
            <a:br>
              <a:rPr lang="pl-PL" sz="6400" dirty="0" smtClean="0">
                <a:latin typeface="Comic Sans MS" pitchFamily="66" charset="0"/>
              </a:rPr>
            </a:br>
            <a:r>
              <a:rPr lang="pl-PL" sz="6400" dirty="0" smtClean="0">
                <a:latin typeface="Comic Sans MS" pitchFamily="66" charset="0"/>
              </a:rPr>
              <a:t>Naklejki znalazły sie we wszystkich pomieszczeniach naszego przedszkola.</a:t>
            </a:r>
            <a:br>
              <a:rPr lang="pl-PL" sz="6400" dirty="0" smtClean="0">
                <a:latin typeface="Comic Sans MS" pitchFamily="66" charset="0"/>
              </a:rPr>
            </a:br>
            <a:r>
              <a:rPr lang="pl-PL" sz="4900" dirty="0" smtClean="0">
                <a:latin typeface="Comic Sans MS" pitchFamily="66" charset="0"/>
              </a:rPr>
              <a:t/>
            </a:r>
            <a:br>
              <a:rPr lang="pl-PL" sz="4900" dirty="0" smtClean="0">
                <a:latin typeface="Comic Sans MS" pitchFamily="66" charset="0"/>
              </a:rPr>
            </a:br>
            <a:endParaRPr lang="pl-PL" sz="4900" dirty="0">
              <a:latin typeface="Comic Sans MS" pitchFamily="66" charset="0"/>
            </a:endParaRPr>
          </a:p>
        </p:txBody>
      </p:sp>
      <p:pic>
        <p:nvPicPr>
          <p:cNvPr id="7" name="Obraz 6" descr="IMG_16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556792"/>
            <a:ext cx="4064000" cy="2712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3322712" cy="2952328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latin typeface="Comic Sans MS" pitchFamily="66" charset="0"/>
              </a:rPr>
              <a:t>Poznajemy</a:t>
            </a:r>
            <a:br>
              <a:rPr lang="pl-PL" sz="4000" b="1" dirty="0" smtClean="0">
                <a:latin typeface="Comic Sans MS" pitchFamily="66" charset="0"/>
              </a:rPr>
            </a:br>
            <a:r>
              <a:rPr lang="pl-PL" sz="4000" b="1" dirty="0" smtClean="0">
                <a:latin typeface="Comic Sans MS" pitchFamily="66" charset="0"/>
              </a:rPr>
              <a:t>oznakowania towarów</a:t>
            </a:r>
            <a:endParaRPr lang="pl-PL" sz="4000" b="1" dirty="0">
              <a:latin typeface="Comic Sans MS" pitchFamily="66" charset="0"/>
            </a:endParaRPr>
          </a:p>
        </p:txBody>
      </p:sp>
      <p:pic>
        <p:nvPicPr>
          <p:cNvPr id="3" name="Obraz 2" descr="DSC079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04664"/>
            <a:ext cx="4639444" cy="6048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DSC079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2295000" cy="3060000"/>
          </a:xfrm>
          <a:prstGeom prst="rect">
            <a:avLst/>
          </a:prstGeom>
        </p:spPr>
      </p:pic>
      <p:pic>
        <p:nvPicPr>
          <p:cNvPr id="4" name="Obraz 3" descr="DSC07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60648"/>
            <a:ext cx="2295000" cy="3060000"/>
          </a:xfrm>
          <a:prstGeom prst="rect">
            <a:avLst/>
          </a:prstGeom>
        </p:spPr>
      </p:pic>
      <p:pic>
        <p:nvPicPr>
          <p:cNvPr id="5" name="Obraz 4" descr="DSC079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260648"/>
            <a:ext cx="2295000" cy="3060000"/>
          </a:xfrm>
          <a:prstGeom prst="rect">
            <a:avLst/>
          </a:prstGeom>
        </p:spPr>
      </p:pic>
      <p:pic>
        <p:nvPicPr>
          <p:cNvPr id="6" name="Obraz 5" descr="DSC0796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3573016"/>
            <a:ext cx="2295000" cy="3060000"/>
          </a:xfrm>
          <a:prstGeom prst="rect">
            <a:avLst/>
          </a:prstGeom>
        </p:spPr>
      </p:pic>
      <p:pic>
        <p:nvPicPr>
          <p:cNvPr id="7" name="Obraz 6" descr="DSC0796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3573016"/>
            <a:ext cx="2295000" cy="30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Poznajemy ptaki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5" name="Symbol zastępczy zawartości 4" descr="DSC043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03573" y="1600200"/>
            <a:ext cx="2545854" cy="4525963"/>
          </a:xfrm>
        </p:spPr>
      </p:pic>
      <p:pic>
        <p:nvPicPr>
          <p:cNvPr id="6" name="Symbol zastępczy zawartości 5" descr="DSC043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727325"/>
            <a:ext cx="4038600" cy="2271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Zawieszenie karmników 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w ogrodzie przedszkolnym</a:t>
            </a:r>
            <a:endParaRPr lang="pl-PL" sz="3600" b="1" dirty="0"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„Ptakom zimno zimą srogą,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z głodu nawet spać nie mogą.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Ciągle pada śnieżek z nieba,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 jeść trzeba, a jeść trzeba.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Pola, łąki zasypane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i co teraz na śniadanie?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Do pomocy już gotowe </a:t>
            </a:r>
          </a:p>
          <a:p>
            <a:pPr>
              <a:buNone/>
            </a:pP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pogotowie ratunkowe”.</a:t>
            </a:r>
          </a:p>
          <a:p>
            <a:pPr>
              <a:buNone/>
            </a:pPr>
            <a:endParaRPr lang="pl-PL" sz="2000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pl-PL" sz="2000" b="1" dirty="0" smtClean="0">
                <a:latin typeface="Comic Sans MS" pitchFamily="66" charset="0"/>
              </a:rPr>
              <a:t>Przed nadejściem zimy zawieszamy w ogrodzie przedszkolnym karmniki.</a:t>
            </a:r>
          </a:p>
        </p:txBody>
      </p:sp>
      <p:pic>
        <p:nvPicPr>
          <p:cNvPr id="5" name="Symbol zastępczy zawartości 4" descr="DSC0636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36096" y="1556792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Pamiętamy o ptakach zimą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- akcja dokarmiania ptaków.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4" name="Obraz 3" descr="20141119_095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060848"/>
            <a:ext cx="8064000" cy="453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 descr="beznazwy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2018822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20141119_095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548680"/>
            <a:ext cx="4288000" cy="241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Obraz 3" descr="20141119_0955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789040"/>
            <a:ext cx="4288000" cy="241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 descr="20141119_0957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2276872"/>
            <a:ext cx="4288000" cy="241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Obraz 22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4941168"/>
            <a:ext cx="2306969" cy="1728000"/>
          </a:xfrm>
          <a:prstGeom prst="rect">
            <a:avLst/>
          </a:prstGeom>
        </p:spPr>
      </p:pic>
      <p:pic>
        <p:nvPicPr>
          <p:cNvPr id="24" name="Obraz 23" descr="beznazwy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24128" y="260648"/>
            <a:ext cx="2619375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>
                <a:latin typeface="Comic Sans MS" pitchFamily="66" charset="0"/>
              </a:rPr>
              <a:t>Przygotowanie przez dzieci prac na ogólnopolski konkurs plastyczny pt: „Las zimą”</a:t>
            </a:r>
            <a:endParaRPr lang="pl-PL" sz="2800" dirty="0"/>
          </a:p>
        </p:txBody>
      </p:sp>
      <p:pic>
        <p:nvPicPr>
          <p:cNvPr id="5" name="Symbol zastępczy zawartości 4" descr="IMG_13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65327" y="1600200"/>
            <a:ext cx="3022346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Symbol zastępczy zawartości 5" descr="IMG_133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515298"/>
            <a:ext cx="4038600" cy="2695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9976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>
                <a:latin typeface="Comic Sans MS" pitchFamily="66" charset="0"/>
              </a:rPr>
              <a:t>Wystawa prac plastycznych 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„Baśniowy las”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5" name="Symbol zastępczy zawartości 4" descr="IMG_13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76630" y="273050"/>
            <a:ext cx="3908590" cy="5853113"/>
          </a:xfrm>
        </p:spPr>
      </p:pic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457200" y="2060849"/>
            <a:ext cx="3008313" cy="2016224"/>
          </a:xfrm>
        </p:spPr>
        <p:txBody>
          <a:bodyPr>
            <a:normAutofit lnSpcReduction="10000"/>
          </a:bodyPr>
          <a:lstStyle/>
          <a:p>
            <a:r>
              <a:rPr lang="pl-PL" sz="2000" dirty="0" smtClean="0">
                <a:latin typeface="Comic Sans MS" pitchFamily="66" charset="0"/>
              </a:rPr>
              <a:t>Przygotowanie prac na ogólnopolski konkurs plastyczny "Bajkowy las", który honorowym patronatem objął Pan Prezydent RP Bronisław Komorowski.</a:t>
            </a:r>
            <a:endParaRPr lang="pl-PL" sz="2000" dirty="0">
              <a:latin typeface="Comic Sans MS" pitchFamily="66" charset="0"/>
            </a:endParaRPr>
          </a:p>
        </p:txBody>
      </p:sp>
      <p:pic>
        <p:nvPicPr>
          <p:cNvPr id="7" name="Obraz 6" descr="IMG_16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437112"/>
            <a:ext cx="1441800" cy="2160000"/>
          </a:xfrm>
          <a:prstGeom prst="rect">
            <a:avLst/>
          </a:prstGeom>
        </p:spPr>
      </p:pic>
      <p:pic>
        <p:nvPicPr>
          <p:cNvPr id="8" name="Obraz 7" descr="IMG_16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4437112"/>
            <a:ext cx="1441800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obert\Desktop\BEATA\EKOZEspoly\IMG_13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4064000" cy="2713037"/>
          </a:xfrm>
          <a:prstGeom prst="rect">
            <a:avLst/>
          </a:prstGeom>
          <a:noFill/>
        </p:spPr>
      </p:pic>
      <p:pic>
        <p:nvPicPr>
          <p:cNvPr id="1029" name="Picture 5" descr="C:\Users\Robert\Desktop\BEATA\EKOZEspoly\IMG_13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4664"/>
            <a:ext cx="4064000" cy="2713037"/>
          </a:xfrm>
          <a:prstGeom prst="rect">
            <a:avLst/>
          </a:prstGeom>
          <a:noFill/>
        </p:spPr>
      </p:pic>
      <p:pic>
        <p:nvPicPr>
          <p:cNvPr id="4" name="Obraz 3" descr="IMG_13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573016"/>
            <a:ext cx="4064000" cy="2712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 descr="IMG_13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3573016"/>
            <a:ext cx="4064000" cy="2712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3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4064000" cy="2712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 descr="IMG_13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73016"/>
            <a:ext cx="4064000" cy="2712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Obraz 3" descr="IMG_13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32656"/>
            <a:ext cx="4064000" cy="6085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6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8467449" cy="5904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 idx="4294967295"/>
          </p:nvPr>
        </p:nvSpPr>
        <p:spPr>
          <a:xfrm>
            <a:off x="323528" y="274638"/>
            <a:ext cx="7906072" cy="1426170"/>
          </a:xfrm>
        </p:spPr>
        <p:txBody>
          <a:bodyPr>
            <a:normAutofit fontScale="90000"/>
          </a:bodyPr>
          <a:lstStyle/>
          <a:p>
            <a:r>
              <a:rPr lang="pl-PL" sz="2400" b="1" dirty="0" smtClean="0">
                <a:latin typeface="Comic Sans MS" pitchFamily="66" charset="0"/>
              </a:rPr>
              <a:t>Ogłoszenie I międzynarodowego konkursu plastycznego</a:t>
            </a:r>
            <a:br>
              <a:rPr lang="pl-PL" sz="2400" b="1" dirty="0" smtClean="0">
                <a:latin typeface="Comic Sans MS" pitchFamily="66" charset="0"/>
              </a:rPr>
            </a:br>
            <a:r>
              <a:rPr lang="pl-PL" sz="2400" b="1" dirty="0" smtClean="0">
                <a:latin typeface="Comic Sans MS" pitchFamily="66" charset="0"/>
              </a:rPr>
              <a:t>„ZWIERZĘTA PUSZCZY BIAŁOWIESKIEJ” </a:t>
            </a:r>
            <a:br>
              <a:rPr lang="pl-PL" sz="2400" b="1" dirty="0" smtClean="0">
                <a:latin typeface="Comic Sans MS" pitchFamily="66" charset="0"/>
              </a:rPr>
            </a:br>
            <a:r>
              <a:rPr lang="pl-PL" sz="2400" b="1" dirty="0" smtClean="0">
                <a:latin typeface="Comic Sans MS" pitchFamily="66" charset="0"/>
              </a:rPr>
              <a:t>przez nasze przedszkole</a:t>
            </a:r>
            <a:endParaRPr lang="pl-PL" sz="2400" b="1" dirty="0">
              <a:latin typeface="Comic Sans MS" pitchFamily="66" charset="0"/>
            </a:endParaRPr>
          </a:p>
        </p:txBody>
      </p:sp>
      <p:pic>
        <p:nvPicPr>
          <p:cNvPr id="11" name="Symbol zastępczy zawartości 10" descr="DSC_0331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283968" y="2060848"/>
            <a:ext cx="4318000" cy="2879725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395536" y="1268760"/>
            <a:ext cx="3816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>
              <a:latin typeface="Comic Sans MS" pitchFamily="66" charset="0"/>
            </a:endParaRPr>
          </a:p>
          <a:p>
            <a:endParaRPr lang="pl-PL" dirty="0" smtClean="0">
              <a:latin typeface="Comic Sans MS" pitchFamily="66" charset="0"/>
            </a:endParaRPr>
          </a:p>
          <a:p>
            <a:r>
              <a:rPr lang="pl-PL" dirty="0" smtClean="0">
                <a:latin typeface="Comic Sans MS" pitchFamily="66" charset="0"/>
              </a:rPr>
              <a:t>Celem konkursu było promowanie naszego regionu i środowiska przyrodniczego. Patronat nad konkursem objął: Burmistrz Miasta Hajnówka oraz Starosta Powiatu Hajnowskiego.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Konkurs cieszył się dużym zainteresowaniem, nadesłano 207 prac plastycznych. W konkursie udział wzięły przedszkola z Polski i z zagranicy: Estonii, Norwegii i Niemiec.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Uroczyste rozstrzygnięcie konkursu odbyło się  dnia 27.02.2015 w Przedszkolu nr 2.</a:t>
            </a:r>
            <a:endParaRPr lang="pl-PL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DSC_03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60648"/>
            <a:ext cx="4317899" cy="2880000"/>
          </a:xfrm>
          <a:prstGeom prst="rect">
            <a:avLst/>
          </a:prstGeom>
        </p:spPr>
      </p:pic>
      <p:pic>
        <p:nvPicPr>
          <p:cNvPr id="7" name="Obraz 6" descr="DSC_03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501008"/>
            <a:ext cx="4317899" cy="2880000"/>
          </a:xfrm>
          <a:prstGeom prst="rect">
            <a:avLst/>
          </a:prstGeom>
        </p:spPr>
      </p:pic>
      <p:pic>
        <p:nvPicPr>
          <p:cNvPr id="8" name="Obraz 7" descr="DSC_0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501008"/>
            <a:ext cx="4317899" cy="2880000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179512" y="260648"/>
            <a:ext cx="4248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atin typeface="Comic Sans MS" pitchFamily="66" charset="0"/>
              </a:rPr>
              <a:t>Na uroczystość przybyli zaproszeni goście: Pan Jerzy </a:t>
            </a:r>
            <a:r>
              <a:rPr lang="pl-PL" dirty="0" err="1" smtClean="0">
                <a:latin typeface="Comic Sans MS" pitchFamily="66" charset="0"/>
              </a:rPr>
              <a:t>Sirak</a:t>
            </a:r>
            <a:r>
              <a:rPr lang="pl-PL" dirty="0" smtClean="0">
                <a:latin typeface="Comic Sans MS" pitchFamily="66" charset="0"/>
              </a:rPr>
              <a:t> - Burmistrz Miasta Hajnówka, Pan Mirosław Romaniuk - Starosta Powiatu Hajnowskiego, Pani Jolanta Stefaniuk - Inspektor oświaty, kultury i sportu, Pani Urszula </a:t>
            </a:r>
            <a:r>
              <a:rPr lang="pl-PL" dirty="0" err="1" smtClean="0">
                <a:latin typeface="Comic Sans MS" pitchFamily="66" charset="0"/>
              </a:rPr>
              <a:t>Olejnicka</a:t>
            </a:r>
            <a:r>
              <a:rPr lang="pl-PL" dirty="0" smtClean="0">
                <a:latin typeface="Comic Sans MS" pitchFamily="66" charset="0"/>
              </a:rPr>
              <a:t> z Nadleśnictwa </a:t>
            </a:r>
            <a:r>
              <a:rPr lang="pl-PL" dirty="0" err="1" smtClean="0">
                <a:latin typeface="Comic Sans MS" pitchFamily="66" charset="0"/>
              </a:rPr>
              <a:t>Browsk</a:t>
            </a:r>
            <a:r>
              <a:rPr lang="pl-PL" dirty="0" smtClean="0">
                <a:latin typeface="Comic Sans MS" pitchFamily="66" charset="0"/>
              </a:rPr>
              <a:t>, Pani Agnieszka </a:t>
            </a:r>
            <a:r>
              <a:rPr lang="pl-PL" dirty="0" err="1" smtClean="0">
                <a:latin typeface="Comic Sans MS" pitchFamily="66" charset="0"/>
              </a:rPr>
              <a:t>Ginszt</a:t>
            </a:r>
            <a:r>
              <a:rPr lang="pl-PL" dirty="0" smtClean="0">
                <a:latin typeface="Comic Sans MS" pitchFamily="66" charset="0"/>
              </a:rPr>
              <a:t> z Nadleśnictwa Hajnówka, dzieci i nauczyciele z hajnowskich przedszkoli.</a:t>
            </a:r>
            <a:endParaRPr lang="pl-PL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DSC_03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404664"/>
            <a:ext cx="4317899" cy="2880000"/>
          </a:xfrm>
          <a:prstGeom prst="rect">
            <a:avLst/>
          </a:prstGeom>
        </p:spPr>
      </p:pic>
      <p:pic>
        <p:nvPicPr>
          <p:cNvPr id="6" name="Obraz 5" descr="DSC_03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317899" cy="2880000"/>
          </a:xfrm>
          <a:prstGeom prst="rect">
            <a:avLst/>
          </a:prstGeom>
        </p:spPr>
      </p:pic>
      <p:pic>
        <p:nvPicPr>
          <p:cNvPr id="4" name="Obraz 3" descr="DSC_03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645024"/>
            <a:ext cx="4317899" cy="2880000"/>
          </a:xfrm>
          <a:prstGeom prst="rect">
            <a:avLst/>
          </a:prstGeom>
        </p:spPr>
      </p:pic>
      <p:pic>
        <p:nvPicPr>
          <p:cNvPr id="7" name="Obraz 6" descr="DSC_039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645024"/>
            <a:ext cx="4317899" cy="2880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_04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689779" cy="579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11504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844824"/>
            <a:ext cx="3600000" cy="4800000"/>
          </a:xfrm>
          <a:prstGeom prst="rect">
            <a:avLst/>
          </a:prstGeom>
        </p:spPr>
      </p:pic>
      <p:pic>
        <p:nvPicPr>
          <p:cNvPr id="3" name="Obraz 2" descr="P11504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16632"/>
            <a:ext cx="3840000" cy="2880000"/>
          </a:xfrm>
          <a:prstGeom prst="rect">
            <a:avLst/>
          </a:prstGeom>
        </p:spPr>
      </p:pic>
      <p:pic>
        <p:nvPicPr>
          <p:cNvPr id="4" name="Obraz 3" descr="P115048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3068960"/>
            <a:ext cx="2700000" cy="36000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23528" y="366671"/>
            <a:ext cx="381642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Wystawa pokonkursowa </a:t>
            </a:r>
            <a:endParaRPr kumimoji="0" lang="pl-PL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XCKSEg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4186606" cy="2772000"/>
          </a:xfrm>
          <a:prstGeom prst="rect">
            <a:avLst/>
          </a:prstGeom>
        </p:spPr>
      </p:pic>
      <p:pic>
        <p:nvPicPr>
          <p:cNvPr id="3" name="Obraz 2" descr="gVtRPA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04664"/>
            <a:ext cx="4186606" cy="2772000"/>
          </a:xfrm>
          <a:prstGeom prst="rect">
            <a:avLst/>
          </a:prstGeom>
        </p:spPr>
      </p:pic>
      <p:pic>
        <p:nvPicPr>
          <p:cNvPr id="4" name="Obraz 3" descr="P11504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3429000"/>
            <a:ext cx="4128000" cy="309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3008313" cy="1714512"/>
          </a:xfrm>
        </p:spPr>
        <p:txBody>
          <a:bodyPr>
            <a:noAutofit/>
          </a:bodyPr>
          <a:lstStyle/>
          <a:p>
            <a:r>
              <a:rPr lang="pl-PL" sz="4000" b="1" dirty="0" smtClean="0">
                <a:latin typeface="Comic Sans MS" pitchFamily="66" charset="0"/>
                <a:cs typeface="Times New Roman" pitchFamily="18" charset="0"/>
              </a:rPr>
              <a:t>„Czy wiesz co jesz?”</a:t>
            </a:r>
            <a:r>
              <a:rPr lang="pl-PL" sz="3600" b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pl-PL" sz="3600" b="1" dirty="0" smtClean="0">
                <a:latin typeface="Comic Sans MS" pitchFamily="66" charset="0"/>
                <a:cs typeface="Times New Roman" pitchFamily="18" charset="0"/>
              </a:rPr>
            </a:b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5" name="Symbol zastępczy zawartości 4" descr="IMG_16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476672"/>
            <a:ext cx="4064000" cy="2712720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2357430"/>
            <a:ext cx="3008313" cy="3768733"/>
          </a:xfrm>
        </p:spPr>
        <p:txBody>
          <a:bodyPr>
            <a:normAutofit lnSpcReduction="10000"/>
          </a:bodyPr>
          <a:lstStyle/>
          <a:p>
            <a:r>
              <a:rPr lang="pl-PL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Kolejny obszar działań w naszym przedszkolu dotyczył zakupów i zdrowego żywienia. Starałyśmy się na początku uświadomić rodzicom jak ważne jest promowanie zdrowego żywienia we własnej rodzinie.</a:t>
            </a:r>
            <a:r>
              <a:rPr lang="pl-PL" b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pl-PL" b="1" dirty="0" smtClean="0">
                <a:latin typeface="Comic Sans MS" pitchFamily="66" charset="0"/>
                <a:cs typeface="Times New Roman" pitchFamily="18" charset="0"/>
              </a:rPr>
            </a:br>
            <a:r>
              <a:rPr lang="pl-PL" b="1" dirty="0" smtClean="0">
                <a:latin typeface="Comic Sans MS" pitchFamily="66" charset="0"/>
                <a:cs typeface="Times New Roman" pitchFamily="18" charset="0"/>
              </a:rPr>
              <a:t>Dzieci p</a:t>
            </a:r>
            <a:r>
              <a:rPr lang="pl-PL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oznawały właściwości warzyw i owoców. Uczyłyśmy piosenek promujących zdrowe odżywianie, np. piosenka pt.: „Sałatka jarzynowa”. Warzywa, które  sadzi</a:t>
            </a:r>
            <a:r>
              <a:rPr lang="pl-PL" b="1" dirty="0" smtClean="0">
                <a:latin typeface="Comic Sans MS" pitchFamily="66" charset="0"/>
              </a:rPr>
              <a:t>liśmy</a:t>
            </a:r>
            <a:r>
              <a:rPr lang="pl-PL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w kąciku przyrody, również były przez nie spożywane.</a:t>
            </a:r>
            <a:r>
              <a:rPr lang="pl-PL" b="1" dirty="0" smtClean="0">
                <a:latin typeface="Comic Sans MS" pitchFamily="66" charset="0"/>
                <a:cs typeface="Times New Roman" pitchFamily="18" charset="0"/>
              </a:rPr>
              <a:t> </a:t>
            </a:r>
            <a:br>
              <a:rPr lang="pl-PL" b="1" dirty="0" smtClean="0">
                <a:latin typeface="Comic Sans MS" pitchFamily="66" charset="0"/>
                <a:cs typeface="Times New Roman" pitchFamily="18" charset="0"/>
              </a:rPr>
            </a:br>
            <a:r>
              <a:rPr lang="pl-PL" b="1" dirty="0" smtClean="0">
                <a:latin typeface="Comic Sans MS" pitchFamily="66" charset="0"/>
              </a:rPr>
              <a:t>Przedszkolaki </a:t>
            </a:r>
            <a:r>
              <a:rPr lang="pl-PL" b="1" dirty="0" smtClean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tworzyły prace grupowe – zdrowe i niezdrowe produkty.</a:t>
            </a:r>
            <a:endParaRPr lang="pl-PL" dirty="0"/>
          </a:p>
        </p:txBody>
      </p:sp>
      <p:pic>
        <p:nvPicPr>
          <p:cNvPr id="6" name="Obraz 5" descr="IMG_16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3501008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DSC073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6528000" cy="4896000"/>
          </a:xfrm>
          <a:prstGeom prst="rect">
            <a:avLst/>
          </a:prstGeom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Na tropie zdrowej żywności</a:t>
            </a:r>
            <a:endParaRPr lang="pl-PL" sz="36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W przedszkolnej kotłowni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5" name="Obraz 4" descr="IMG_1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484784"/>
            <a:ext cx="7119124" cy="4752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„Witajcie ptaki” – poznanie ptaków przylatujących do nas wiosną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3" name="Obraz 2" descr="DSC083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484784"/>
            <a:ext cx="6624000" cy="496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/>
          <p:cNvSpPr>
            <a:spLocks noGrp="1"/>
          </p:cNvSpPr>
          <p:nvPr>
            <p:ph type="title"/>
          </p:nvPr>
        </p:nvSpPr>
        <p:spPr>
          <a:xfrm>
            <a:off x="722313" y="5013176"/>
            <a:ext cx="7772400" cy="1368152"/>
          </a:xfrm>
        </p:spPr>
        <p:txBody>
          <a:bodyPr/>
          <a:lstStyle/>
          <a:p>
            <a:r>
              <a:rPr lang="pl-PL" dirty="0" smtClean="0">
                <a:latin typeface="Comic Sans MS" pitchFamily="66" charset="0"/>
              </a:rPr>
              <a:t/>
            </a:r>
            <a:br>
              <a:rPr lang="pl-PL" dirty="0" smtClean="0">
                <a:latin typeface="Comic Sans MS" pitchFamily="66" charset="0"/>
              </a:rPr>
            </a:br>
            <a:endParaRPr lang="pl-PL" dirty="0"/>
          </a:p>
        </p:txBody>
      </p:sp>
      <p:sp>
        <p:nvSpPr>
          <p:cNvPr id="16" name="Symbol zastępczy tekstu 15"/>
          <p:cNvSpPr>
            <a:spLocks noGrp="1"/>
          </p:cNvSpPr>
          <p:nvPr>
            <p:ph type="body" idx="1"/>
          </p:nvPr>
        </p:nvSpPr>
        <p:spPr>
          <a:xfrm>
            <a:off x="722313" y="2996952"/>
            <a:ext cx="7772400" cy="280831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pl-PL" sz="5600" b="1" dirty="0" smtClean="0">
                <a:solidFill>
                  <a:schemeClr val="tx1"/>
                </a:solidFill>
                <a:latin typeface="Comic Sans MS" pitchFamily="66" charset="0"/>
              </a:rPr>
              <a:t>28 marca 2015 godzina 20</a:t>
            </a:r>
            <a:r>
              <a:rPr lang="pl-PL" sz="5600" b="1" baseline="30000" dirty="0" smtClean="0">
                <a:solidFill>
                  <a:schemeClr val="tx1"/>
                </a:solidFill>
                <a:latin typeface="Comic Sans MS" pitchFamily="66" charset="0"/>
              </a:rPr>
              <a:t>30</a:t>
            </a:r>
            <a:endParaRPr lang="pl-PL" sz="5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pl-PL" sz="5600" dirty="0" smtClean="0">
                <a:solidFill>
                  <a:schemeClr val="tx1"/>
                </a:solidFill>
                <a:latin typeface="Comic Sans MS" pitchFamily="66" charset="0"/>
              </a:rPr>
              <a:t> </a:t>
            </a:r>
          </a:p>
          <a:p>
            <a:pPr algn="just" fontAlgn="ctr"/>
            <a:r>
              <a:rPr lang="pl-PL" sz="5600" dirty="0" smtClean="0">
                <a:solidFill>
                  <a:schemeClr val="tx1"/>
                </a:solidFill>
                <a:latin typeface="Comic Sans MS" pitchFamily="66" charset="0"/>
              </a:rPr>
              <a:t>To już ósma edycja Godziny dla Ziemi WWF w Polsce, a dziewiąta na świecie. Ta ogólnoświatowa akcja przyciąga co roku miliony odbiorców i urosła do rangi jednej z największych akcji na rzecz ochrony przyrody, angażującej miliony ludzi na całym świecie. </a:t>
            </a:r>
          </a:p>
          <a:p>
            <a:pPr algn="just" fontAlgn="ctr"/>
            <a:r>
              <a:rPr lang="pl-PL" sz="5600" dirty="0" smtClean="0">
                <a:solidFill>
                  <a:schemeClr val="tx1"/>
                </a:solidFill>
                <a:latin typeface="Comic Sans MS" pitchFamily="66" charset="0"/>
              </a:rPr>
              <a:t>Podczas akcji, WWF zachęca do podejmowania działań, których celem jest ochrona środowiska, promując zrównoważony rozwój. Pod tym pojęciem kryje się nie tylko poszanowanie dla zasobów naturalnych Ziemi, które kurczą się w błyskawicznym tempie, ale również troska o środowisko naturalne i przyrodę. które kurczą się w błyskawicznym tempie, ale również troska o środowisko naturalne i przyrodę.</a:t>
            </a:r>
          </a:p>
          <a:p>
            <a:pPr algn="just" fontAlgn="ctr"/>
            <a:endParaRPr lang="pl-PL" sz="5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 fontAlgn="ctr"/>
            <a:r>
              <a:rPr lang="pl-PL" sz="5600" dirty="0" smtClean="0">
                <a:solidFill>
                  <a:schemeClr val="tx1"/>
                </a:solidFill>
                <a:latin typeface="Comic Sans MS" pitchFamily="66" charset="0"/>
              </a:rPr>
              <a:t>Również w tym roku dzieci z naszego przedszkola przyłączyły się do akcji, realizując następujące działania:</a:t>
            </a:r>
          </a:p>
          <a:p>
            <a:endParaRPr lang="pl-PL" dirty="0"/>
          </a:p>
        </p:txBody>
      </p:sp>
      <p:pic>
        <p:nvPicPr>
          <p:cNvPr id="17" name="Obraz 16" descr="C:\Users\Robert\Pictures\top-logo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32656"/>
            <a:ext cx="36957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rostokąt 17"/>
          <p:cNvSpPr/>
          <p:nvPr/>
        </p:nvSpPr>
        <p:spPr>
          <a:xfrm>
            <a:off x="1331640" y="2132856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atin typeface="Comic Sans MS" pitchFamily="66" charset="0"/>
              </a:rPr>
              <a:t>GODZINA DLA ZIEMI 2015</a:t>
            </a:r>
            <a:endParaRPr lang="pl-PL" sz="32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DSC079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Przygotowanie gazetki w holu przedszkola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5" name="Symbol zastępczy zawartości 4" descr="DSC0798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Symbol zastępczy zawartości 5" descr="DSC0798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DSC079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32656"/>
            <a:ext cx="3840000" cy="2880000"/>
          </a:xfrm>
          <a:prstGeom prst="rect">
            <a:avLst/>
          </a:prstGeom>
        </p:spPr>
      </p:pic>
      <p:sp>
        <p:nvSpPr>
          <p:cNvPr id="10" name="Tytuł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2146250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Rozdawanie ulotek w przedszkolu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11" name="Obraz 10" descr="DSC079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3573016"/>
            <a:ext cx="3840000" cy="2880000"/>
          </a:xfrm>
          <a:prstGeom prst="rect">
            <a:avLst/>
          </a:prstGeom>
        </p:spPr>
      </p:pic>
      <p:pic>
        <p:nvPicPr>
          <p:cNvPr id="12" name="Obraz 11" descr="DSC079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573016"/>
            <a:ext cx="3840000" cy="2880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DSC08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4050000" cy="54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Obraz 3" descr="DSC081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476672"/>
            <a:ext cx="4050000" cy="54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7859216" cy="851694"/>
          </a:xfrm>
        </p:spPr>
        <p:txBody>
          <a:bodyPr>
            <a:normAutofit/>
          </a:bodyPr>
          <a:lstStyle/>
          <a:p>
            <a:r>
              <a:rPr lang="pl-PL" sz="4400" dirty="0" smtClean="0">
                <a:latin typeface="Comic Sans MS" pitchFamily="66" charset="0"/>
              </a:rPr>
              <a:t>Dni Przyjaciół Lasu 2015</a:t>
            </a:r>
            <a:endParaRPr lang="pl-PL" sz="4400" dirty="0">
              <a:latin typeface="Comic Sans MS" pitchFamily="66" charset="0"/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251521" y="1435100"/>
            <a:ext cx="3024336" cy="4691063"/>
          </a:xfrm>
        </p:spPr>
        <p:txBody>
          <a:bodyPr>
            <a:normAutofit fontScale="92500" lnSpcReduction="20000"/>
          </a:bodyPr>
          <a:lstStyle/>
          <a:p>
            <a:pPr lvl="0" algn="ctr"/>
            <a:r>
              <a:rPr lang="pl-PL" sz="2400" dirty="0" smtClean="0">
                <a:latin typeface="Comic Sans MS" pitchFamily="66" charset="0"/>
              </a:rPr>
              <a:t>Przystąpienie do przedsięwzięcia pod nazwą "Dni Przyjaciół Lasu 2015", mającym na celu pogłębienie wiedzy dzieci o polskich lasach oraz rozwijanie ich postaw społecznych i proekologicznych. "Dni Przyjaciół Lasu" </a:t>
            </a:r>
            <a:r>
              <a:rPr lang="pl-PL" sz="2400" smtClean="0">
                <a:latin typeface="Comic Sans MS" pitchFamily="66" charset="0"/>
              </a:rPr>
              <a:t>objęte Honorowym </a:t>
            </a:r>
            <a:r>
              <a:rPr lang="pl-PL" sz="2400" dirty="0" smtClean="0">
                <a:latin typeface="Comic Sans MS" pitchFamily="66" charset="0"/>
              </a:rPr>
              <a:t>Patronatem Pana Prezydenta RP Bronisława Komorowskiego.</a:t>
            </a:r>
            <a:endParaRPr lang="pl-PL" sz="2400" b="1" dirty="0" smtClean="0">
              <a:latin typeface="Comic Sans MS" pitchFamily="66" charset="0"/>
            </a:endParaRPr>
          </a:p>
          <a:p>
            <a:endParaRPr lang="pl-PL" sz="2400" dirty="0"/>
          </a:p>
        </p:txBody>
      </p:sp>
      <p:pic>
        <p:nvPicPr>
          <p:cNvPr id="7" name="Obraz 6" descr="DSC082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1268760"/>
            <a:ext cx="5256584" cy="528024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IMG_16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800" b="1" dirty="0" smtClean="0">
                <a:latin typeface="Comic Sans MS" pitchFamily="66" charset="0"/>
              </a:rPr>
              <a:t>Wykonanie makiety lasu przez</a:t>
            </a:r>
            <a:br>
              <a:rPr lang="pl-PL" sz="2800" b="1" dirty="0" smtClean="0">
                <a:latin typeface="Comic Sans MS" pitchFamily="66" charset="0"/>
              </a:rPr>
            </a:br>
            <a:r>
              <a:rPr lang="pl-PL" sz="2800" b="1" dirty="0" smtClean="0">
                <a:latin typeface="Comic Sans MS" pitchFamily="66" charset="0"/>
              </a:rPr>
              <a:t> Koło Ekologiczne działające w naszym przedszkolu</a:t>
            </a:r>
            <a:endParaRPr lang="pl-PL" sz="2800" b="1" dirty="0">
              <a:latin typeface="Comic Sans MS" pitchFamily="66" charset="0"/>
            </a:endParaRPr>
          </a:p>
        </p:txBody>
      </p:sp>
      <p:pic>
        <p:nvPicPr>
          <p:cNvPr id="5" name="Symbol zastępczy zawartości 4" descr="DSC080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obert\Desktop\BEATA\EKOZEspoly\IMG_13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064000" cy="2713037"/>
          </a:xfrm>
          <a:prstGeom prst="rect">
            <a:avLst/>
          </a:prstGeom>
          <a:noFill/>
        </p:spPr>
      </p:pic>
      <p:pic>
        <p:nvPicPr>
          <p:cNvPr id="3075" name="Picture 3" descr="C:\Users\Robert\Desktop\BEATA\EKOZEspoly\IMG_13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4664"/>
            <a:ext cx="4064000" cy="2713037"/>
          </a:xfrm>
          <a:prstGeom prst="rect">
            <a:avLst/>
          </a:prstGeom>
          <a:noFill/>
        </p:spPr>
      </p:pic>
      <p:pic>
        <p:nvPicPr>
          <p:cNvPr id="3076" name="Picture 4" descr="C:\Users\Robert\Desktop\BEATA\EKOZEspoly\IMG_13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01008"/>
            <a:ext cx="4064000" cy="2713037"/>
          </a:xfrm>
          <a:prstGeom prst="rect">
            <a:avLst/>
          </a:prstGeom>
          <a:noFill/>
        </p:spPr>
      </p:pic>
      <p:pic>
        <p:nvPicPr>
          <p:cNvPr id="3077" name="Picture 5" descr="C:\Users\Robert\Desktop\BEATA\EKOZEspoly\IMG_13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01008"/>
            <a:ext cx="4064000" cy="2713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80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8136904" cy="604867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Poznajemy drzewa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3" name="Obraz 2" descr="IMG_16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80728"/>
            <a:ext cx="4064000" cy="2712720"/>
          </a:xfrm>
          <a:prstGeom prst="rect">
            <a:avLst/>
          </a:prstGeom>
        </p:spPr>
      </p:pic>
      <p:pic>
        <p:nvPicPr>
          <p:cNvPr id="4" name="Obraz 3" descr="IMG_16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861048"/>
            <a:ext cx="4064000" cy="2712720"/>
          </a:xfrm>
          <a:prstGeom prst="rect">
            <a:avLst/>
          </a:prstGeom>
        </p:spPr>
      </p:pic>
      <p:pic>
        <p:nvPicPr>
          <p:cNvPr id="5" name="Obraz 4" descr="IMG_16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980728"/>
            <a:ext cx="4064000" cy="2712720"/>
          </a:xfrm>
          <a:prstGeom prst="rect">
            <a:avLst/>
          </a:prstGeom>
        </p:spPr>
      </p:pic>
      <p:pic>
        <p:nvPicPr>
          <p:cNvPr id="6" name="Obraz 5" descr="IMG_16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861048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>
                <a:latin typeface="Comic Sans MS" pitchFamily="66" charset="0"/>
              </a:rPr>
              <a:t>Udział w ogólnopolskim konkursie plastycznym „ Jestem przyjacielem przyrody”</a:t>
            </a:r>
            <a:endParaRPr lang="pl-PL" sz="2800" b="1" dirty="0">
              <a:latin typeface="Comic Sans MS" pitchFamily="66" charset="0"/>
            </a:endParaRPr>
          </a:p>
        </p:txBody>
      </p:sp>
      <p:pic>
        <p:nvPicPr>
          <p:cNvPr id="5" name="Symbol zastępczy zawartości 4" descr="IMG_144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4038600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Symbol zastępczy zawartości 5" descr="IMG_143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00200"/>
            <a:ext cx="4038600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Mali detektywi - na tropie drzew w ogrodzie przedszkolnym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4" name="Symbol zastępczy zawartości 3" descr="IMG_15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7280923" cy="4860000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MG_15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4145280" cy="2763520"/>
          </a:xfrm>
          <a:prstGeom prst="rect">
            <a:avLst/>
          </a:prstGeom>
        </p:spPr>
      </p:pic>
      <p:pic>
        <p:nvPicPr>
          <p:cNvPr id="5" name="Obraz 4" descr="IMG_15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692696"/>
            <a:ext cx="2763520" cy="4145280"/>
          </a:xfrm>
          <a:prstGeom prst="rect">
            <a:avLst/>
          </a:prstGeom>
        </p:spPr>
      </p:pic>
      <p:pic>
        <p:nvPicPr>
          <p:cNvPr id="6" name="Obraz 5" descr="IMG_15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501008"/>
            <a:ext cx="4145280" cy="276352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MG_15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4145280" cy="2763520"/>
          </a:xfrm>
          <a:prstGeom prst="rect">
            <a:avLst/>
          </a:prstGeom>
        </p:spPr>
      </p:pic>
      <p:pic>
        <p:nvPicPr>
          <p:cNvPr id="5" name="Obraz 4" descr="IMG_15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501008"/>
            <a:ext cx="4145280" cy="2763520"/>
          </a:xfrm>
          <a:prstGeom prst="rect">
            <a:avLst/>
          </a:prstGeom>
        </p:spPr>
      </p:pic>
      <p:pic>
        <p:nvPicPr>
          <p:cNvPr id="6" name="Obraz 5" descr="IMG_15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76672"/>
            <a:ext cx="4145280" cy="2763520"/>
          </a:xfrm>
          <a:prstGeom prst="rect">
            <a:avLst/>
          </a:prstGeom>
        </p:spPr>
      </p:pic>
      <p:pic>
        <p:nvPicPr>
          <p:cNvPr id="8" name="Obraz 7" descr="IMG_15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501008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„Nowinki przyrodnicze” – zapoznanie z ciekawostkami ze świata przyrody”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3" name="Obraz 2" descr="DSC08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5760000" cy="4320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DSC08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4080000" cy="3060000"/>
          </a:xfrm>
          <a:prstGeom prst="rect">
            <a:avLst/>
          </a:prstGeom>
        </p:spPr>
      </p:pic>
      <p:pic>
        <p:nvPicPr>
          <p:cNvPr id="5" name="Obraz 4" descr="DSC081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32656"/>
            <a:ext cx="4080000" cy="3060000"/>
          </a:xfrm>
          <a:prstGeom prst="rect">
            <a:avLst/>
          </a:prstGeom>
        </p:spPr>
      </p:pic>
      <p:pic>
        <p:nvPicPr>
          <p:cNvPr id="6" name="Obraz 5" descr="DSC081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573016"/>
            <a:ext cx="4080000" cy="3060000"/>
          </a:xfrm>
          <a:prstGeom prst="rect">
            <a:avLst/>
          </a:prstGeom>
        </p:spPr>
      </p:pic>
      <p:pic>
        <p:nvPicPr>
          <p:cNvPr id="7" name="Obraz 6" descr="DSC081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573016"/>
            <a:ext cx="4080000" cy="3060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3168352" cy="5616624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Poznajemy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sowy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- puchacz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/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/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  <a:t>Wszyscy drżą przed królem nocy </a:t>
            </a:r>
            <a:b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  <a:t>bo jak strach – ma wielkie oczy.</a:t>
            </a:r>
            <a:b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  <a:t>To dopiero ładny ptaszek!</a:t>
            </a:r>
            <a:b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pl-PL" sz="1400" b="1" dirty="0" smtClean="0">
                <a:solidFill>
                  <a:srgbClr val="FF0000"/>
                </a:solidFill>
                <a:latin typeface="Comic Sans MS" pitchFamily="66" charset="0"/>
              </a:rPr>
              <a:t>A ja się go nie przestraszę!</a:t>
            </a:r>
            <a:r>
              <a:rPr lang="pl-PL" sz="1400" b="1" dirty="0" smtClean="0">
                <a:latin typeface="Comic Sans MS" pitchFamily="66" charset="0"/>
              </a:rPr>
              <a:t/>
            </a:r>
            <a:br>
              <a:rPr lang="pl-PL" sz="14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 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3" name="Obraz 2" descr="DSC08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DSC08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548680"/>
            <a:ext cx="4104000" cy="5472000"/>
          </a:xfrm>
          <a:prstGeom prst="rect">
            <a:avLst/>
          </a:prstGeom>
        </p:spPr>
      </p:pic>
      <p:pic>
        <p:nvPicPr>
          <p:cNvPr id="4" name="Obraz 3" descr="DSC081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60648"/>
            <a:ext cx="4080000" cy="3060000"/>
          </a:xfrm>
          <a:prstGeom prst="rect">
            <a:avLst/>
          </a:prstGeom>
        </p:spPr>
      </p:pic>
      <p:pic>
        <p:nvPicPr>
          <p:cNvPr id="5" name="Obraz 4" descr="DSC081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501008"/>
            <a:ext cx="4080000" cy="3060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98378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Udział w ogólnopolskim konkursie plastycznym 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„Kolorowy świat przyrody”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3" name="Obraz 2" descr="666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212976"/>
            <a:ext cx="2819268" cy="18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Obraz 3" descr="beznazwy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3284984"/>
            <a:ext cx="2486400" cy="18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Obraz 4" descr="beznazw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4509120"/>
            <a:ext cx="2823344" cy="18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4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4085795" cy="61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 descr="IMG_14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04664"/>
            <a:ext cx="4085795" cy="61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23528" y="427401"/>
            <a:ext cx="19242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pl-PL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pl-PL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raca wyróżniona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w konkursie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4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085797" cy="61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 descr="IMG_14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2" y="260648"/>
            <a:ext cx="3868964" cy="61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>
            <a:no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Zajęcia edukacyjne – „Poznajemy płazy Puszczy Białowieskiej”</a:t>
            </a:r>
            <a:endParaRPr lang="pl-PL" sz="3200" b="1" dirty="0">
              <a:latin typeface="Comic Sans MS" pitchFamily="66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971600" y="5373216"/>
            <a:ext cx="7272808" cy="10801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tx1"/>
                </a:solidFill>
                <a:latin typeface="Comic Sans MS" pitchFamily="66" charset="0"/>
              </a:rPr>
              <a:t> rozwijanie pasji poznawania zjawisk przyrodniczych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tx1"/>
                </a:solidFill>
                <a:latin typeface="Comic Sans MS" pitchFamily="66" charset="0"/>
              </a:rPr>
              <a:t> poznanie najczęściej spotykanych płazów  </a:t>
            </a:r>
            <a:endParaRPr lang="pl-PL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" name="Obraz 2" descr="IMG_14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276872"/>
            <a:ext cx="4064000" cy="2712720"/>
          </a:xfrm>
          <a:prstGeom prst="rect">
            <a:avLst/>
          </a:prstGeom>
        </p:spPr>
      </p:pic>
      <p:pic>
        <p:nvPicPr>
          <p:cNvPr id="4" name="Obraz 3" descr="IMG_14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276872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4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4064000" cy="2712720"/>
          </a:xfrm>
          <a:prstGeom prst="rect">
            <a:avLst/>
          </a:prstGeom>
        </p:spPr>
      </p:pic>
      <p:pic>
        <p:nvPicPr>
          <p:cNvPr id="3" name="Obraz 2" descr="IMG_14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60648"/>
            <a:ext cx="4064000" cy="2712720"/>
          </a:xfrm>
          <a:prstGeom prst="rect">
            <a:avLst/>
          </a:prstGeom>
        </p:spPr>
      </p:pic>
      <p:pic>
        <p:nvPicPr>
          <p:cNvPr id="4" name="Obraz 3" descr="IMG_14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717032"/>
            <a:ext cx="4064000" cy="2712720"/>
          </a:xfrm>
          <a:prstGeom prst="rect">
            <a:avLst/>
          </a:prstGeom>
        </p:spPr>
      </p:pic>
      <p:pic>
        <p:nvPicPr>
          <p:cNvPr id="5" name="Obraz 4" descr="IMG_14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3717032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Zajęcia edukacyjne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 „Poznajemy cykl rozwoju żaby”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4" name="Symbol zastępczy zawartości 3" descr="IMG_14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2342" y="1600200"/>
            <a:ext cx="6779315" cy="4525963"/>
          </a:xfr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DSC082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987824" y="188640"/>
            <a:ext cx="5760640" cy="2664296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solidFill>
                  <a:schemeClr val="accent1"/>
                </a:solidFill>
                <a:latin typeface="Comic Sans MS" pitchFamily="66" charset="0"/>
              </a:rPr>
              <a:t>Prowadzenie regularnej segregacji odpadów pozwala na: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2492896"/>
            <a:ext cx="3960440" cy="403244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1"/>
                </a:solidFill>
                <a:latin typeface="Comic Sans MS" pitchFamily="66" charset="0"/>
              </a:rPr>
              <a:t> oszczędzenie miejsca na składowisku</a:t>
            </a:r>
          </a:p>
          <a:p>
            <a:pPr algn="l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1"/>
                </a:solidFill>
                <a:latin typeface="Comic Sans MS" pitchFamily="66" charset="0"/>
              </a:rPr>
              <a:t> ograniczenie wydobycia surowców naturalnych, a tym samym degradacji środowiska naturalnego</a:t>
            </a:r>
          </a:p>
          <a:p>
            <a:pPr algn="l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1"/>
                </a:solidFill>
                <a:latin typeface="Comic Sans MS" pitchFamily="66" charset="0"/>
              </a:rPr>
              <a:t> oszczędzenie   zużycia energii</a:t>
            </a:r>
          </a:p>
          <a:p>
            <a:pPr algn="l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1"/>
                </a:solidFill>
                <a:latin typeface="Comic Sans MS" pitchFamily="66" charset="0"/>
              </a:rPr>
              <a:t> ograniczenie emisji zanieczyszczeń do powietrza</a:t>
            </a:r>
          </a:p>
          <a:p>
            <a:pPr algn="l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1"/>
                </a:solidFill>
                <a:latin typeface="Comic Sans MS" pitchFamily="66" charset="0"/>
              </a:rPr>
              <a:t> ograniczenie ilości powstałych odpadów </a:t>
            </a:r>
            <a:endParaRPr lang="pl-PL" sz="2000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4" name="Obraz 3" descr="images81GJ61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2847975" cy="1609725"/>
          </a:xfrm>
          <a:prstGeom prst="rect">
            <a:avLst/>
          </a:prstGeom>
        </p:spPr>
      </p:pic>
      <p:pic>
        <p:nvPicPr>
          <p:cNvPr id="5" name="Obraz 4" descr="imagesED0YYVR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780928"/>
            <a:ext cx="4760642" cy="316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 smtClean="0">
                <a:latin typeface="Comic Sans MS" pitchFamily="66" charset="0"/>
              </a:rPr>
              <a:t>Przygotowanie plakatów </a:t>
            </a:r>
            <a:br>
              <a:rPr lang="pl-PL" sz="3600" b="1" dirty="0" smtClean="0">
                <a:latin typeface="Comic Sans MS" pitchFamily="66" charset="0"/>
              </a:rPr>
            </a:br>
            <a:r>
              <a:rPr lang="pl-PL" sz="3600" b="1" dirty="0" smtClean="0">
                <a:latin typeface="Comic Sans MS" pitchFamily="66" charset="0"/>
              </a:rPr>
              <a:t>o tematyce ekologicznej </a:t>
            </a:r>
            <a:endParaRPr lang="pl-PL" sz="3600" b="1" dirty="0">
              <a:latin typeface="Comic Sans MS" pitchFamily="66" charset="0"/>
            </a:endParaRPr>
          </a:p>
        </p:txBody>
      </p:sp>
      <p:pic>
        <p:nvPicPr>
          <p:cNvPr id="3" name="Obraz 2" descr="IMG_16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7658454" cy="5112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Comic Sans MS" pitchFamily="66" charset="0"/>
              </a:rPr>
              <a:t>Zbiórka zużytych baterii</a:t>
            </a:r>
            <a:endParaRPr lang="pl-PL" b="1" dirty="0">
              <a:latin typeface="Comic Sans MS" pitchFamily="66" charset="0"/>
            </a:endParaRPr>
          </a:p>
        </p:txBody>
      </p:sp>
      <p:pic>
        <p:nvPicPr>
          <p:cNvPr id="3" name="Obraz 2" descr="IMG_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556792"/>
            <a:ext cx="7011258" cy="4680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latin typeface="Comic Sans MS" pitchFamily="66" charset="0"/>
              </a:rPr>
              <a:t>Zbiórka makulatury</a:t>
            </a:r>
            <a:endParaRPr lang="pl-PL" b="1" dirty="0">
              <a:latin typeface="Comic Sans MS" pitchFamily="66" charset="0"/>
            </a:endParaRPr>
          </a:p>
        </p:txBody>
      </p:sp>
      <p:pic>
        <p:nvPicPr>
          <p:cNvPr id="3" name="Obraz 2" descr="DSC083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1556792"/>
            <a:ext cx="8128000" cy="4920208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2712" cy="5818658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Udział 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w ogólnopolskim konkursie plastycznym 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„ Przedszkolak wie, jak dbać o przyrodę”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3" name="Obraz 2" descr="IMG_16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32656"/>
            <a:ext cx="4205250" cy="6300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707904" y="620689"/>
            <a:ext cx="5112568" cy="1728191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22 kwietnia obchodzony jest Dzień Ziemi </a:t>
            </a:r>
            <a:endParaRPr lang="pl-PL" sz="3200" b="1" dirty="0">
              <a:latin typeface="Comic Sans MS" pitchFamily="66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323528" y="2852936"/>
            <a:ext cx="5688632" cy="3672408"/>
          </a:xfrm>
        </p:spPr>
        <p:txBody>
          <a:bodyPr>
            <a:normAutofit fontScale="77500" lnSpcReduction="20000"/>
          </a:bodyPr>
          <a:lstStyle/>
          <a:p>
            <a:r>
              <a:rPr lang="pl-PL" sz="3600" dirty="0" smtClean="0">
                <a:solidFill>
                  <a:schemeClr val="tx1"/>
                </a:solidFill>
                <a:latin typeface="Comic Sans MS" pitchFamily="66" charset="0"/>
              </a:rPr>
              <a:t> Z tego powodu co roku, na całym świecie, organizowane są różnorodne akcje promujące ekologiczne postawy wśród społeczeństwa. W naszym przedszkolu nie było inaczej- przez cały tydzień wiodącym tematem zajęć dydaktycznych była ochrona przyrody.</a:t>
            </a:r>
          </a:p>
          <a:p>
            <a:endParaRPr lang="pl-PL" dirty="0"/>
          </a:p>
        </p:txBody>
      </p:sp>
      <p:pic>
        <p:nvPicPr>
          <p:cNvPr id="4" name="Obraz 3" descr="2-300x300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3501008"/>
            <a:ext cx="2016224" cy="20162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 descr="imagesS5MLQMJ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6632"/>
            <a:ext cx="3779912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88024" y="116632"/>
            <a:ext cx="3898776" cy="1498178"/>
          </a:xfrm>
        </p:spPr>
        <p:txBody>
          <a:bodyPr>
            <a:normAutofit fontScale="90000"/>
          </a:bodyPr>
          <a:lstStyle/>
          <a:p>
            <a:r>
              <a:rPr lang="pl-PL" sz="4800" b="1" dirty="0" smtClean="0">
                <a:latin typeface="Comic Sans MS" pitchFamily="66" charset="0"/>
              </a:rPr>
              <a:t>Poznajemy grzyby</a:t>
            </a:r>
            <a:endParaRPr lang="pl-PL" sz="4800" b="1" dirty="0">
              <a:latin typeface="Comic Sans MS" pitchFamily="66" charset="0"/>
            </a:endParaRPr>
          </a:p>
        </p:txBody>
      </p:sp>
      <p:pic>
        <p:nvPicPr>
          <p:cNvPr id="3" name="Obraz 2" descr="DSC082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4320000" cy="32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Obraz 3" descr="DSC082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284984"/>
            <a:ext cx="4320000" cy="32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4005064"/>
            <a:ext cx="1460517" cy="1080000"/>
          </a:xfrm>
          <a:prstGeom prst="rect">
            <a:avLst/>
          </a:prstGeom>
        </p:spPr>
      </p:pic>
      <p:pic>
        <p:nvPicPr>
          <p:cNvPr id="6" name="Obraz 5" descr="imagesJKQO0XT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6296" y="1772816"/>
            <a:ext cx="1622956" cy="1080000"/>
          </a:xfrm>
          <a:prstGeom prst="rect">
            <a:avLst/>
          </a:prstGeom>
        </p:spPr>
      </p:pic>
      <p:pic>
        <p:nvPicPr>
          <p:cNvPr id="8" name="Obraz 7" descr="images015DU9K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1772816"/>
            <a:ext cx="1622955" cy="1080000"/>
          </a:xfrm>
          <a:prstGeom prst="rect">
            <a:avLst/>
          </a:prstGeom>
        </p:spPr>
      </p:pic>
      <p:pic>
        <p:nvPicPr>
          <p:cNvPr id="9" name="Obraz 8" descr="images06G1Z06Q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5301208"/>
            <a:ext cx="1732881" cy="1080000"/>
          </a:xfrm>
          <a:prstGeom prst="rect">
            <a:avLst/>
          </a:prstGeom>
        </p:spPr>
      </p:pic>
      <p:pic>
        <p:nvPicPr>
          <p:cNvPr id="10" name="Obraz 9" descr="images059LQ03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7784" y="4437112"/>
            <a:ext cx="1730225" cy="1296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640960" cy="135416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Przygotowanie prac plastycznych </a:t>
            </a:r>
            <a:br>
              <a:rPr lang="pl-PL" sz="3200" b="1" dirty="0" smtClean="0">
                <a:latin typeface="Comic Sans MS" pitchFamily="66" charset="0"/>
              </a:rPr>
            </a:br>
            <a:r>
              <a:rPr lang="pl-PL" sz="3200" b="1" dirty="0" smtClean="0">
                <a:latin typeface="Comic Sans MS" pitchFamily="66" charset="0"/>
              </a:rPr>
              <a:t>na konkurs „Najpiękniejszy grzyb”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3" name="Obraz 2" descr="IMG_15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772816"/>
            <a:ext cx="3787868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Obraz 3" descr="DSC083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772816"/>
            <a:ext cx="3510000" cy="46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Comic Sans MS" pitchFamily="66" charset="0"/>
              </a:rPr>
              <a:t>Konkurs  przedszkolny dla dzieci i rodziców „Wiosenne kwiaty”</a:t>
            </a:r>
            <a:endParaRPr lang="pl-PL" b="1" dirty="0">
              <a:latin typeface="Comic Sans MS" pitchFamily="66" charset="0"/>
            </a:endParaRPr>
          </a:p>
        </p:txBody>
      </p:sp>
      <p:pic>
        <p:nvPicPr>
          <p:cNvPr id="3" name="Obraz 2" descr="DSC08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844824"/>
            <a:ext cx="6624736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DSC08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Udział w konkursie plastycznym „Mój żubr”, który organizuje BPN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3" name="Obraz 2" descr="DSC083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3264000" cy="2448000"/>
          </a:xfrm>
          <a:prstGeom prst="rect">
            <a:avLst/>
          </a:prstGeom>
        </p:spPr>
      </p:pic>
      <p:pic>
        <p:nvPicPr>
          <p:cNvPr id="4" name="Obraz 3" descr="DSC083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628800"/>
            <a:ext cx="3264000" cy="2448000"/>
          </a:xfrm>
          <a:prstGeom prst="rect">
            <a:avLst/>
          </a:prstGeom>
        </p:spPr>
      </p:pic>
      <p:pic>
        <p:nvPicPr>
          <p:cNvPr id="5" name="Obraz 4" descr="DSC083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4149080"/>
            <a:ext cx="3264000" cy="244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IMG_16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8496944" cy="597666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latin typeface="Comic Sans MS" pitchFamily="66" charset="0"/>
              </a:rPr>
              <a:t>Wycieczka do Białowieży </a:t>
            </a:r>
            <a:br>
              <a:rPr lang="pl-PL" b="1" dirty="0" smtClean="0">
                <a:latin typeface="Comic Sans MS" pitchFamily="66" charset="0"/>
              </a:rPr>
            </a:br>
            <a:r>
              <a:rPr lang="pl-PL" b="1" dirty="0" smtClean="0">
                <a:latin typeface="Comic Sans MS" pitchFamily="66" charset="0"/>
              </a:rPr>
              <a:t>na podsumowanie </a:t>
            </a:r>
            <a:br>
              <a:rPr lang="pl-PL" b="1" dirty="0" smtClean="0">
                <a:latin typeface="Comic Sans MS" pitchFamily="66" charset="0"/>
              </a:rPr>
            </a:br>
            <a:r>
              <a:rPr lang="pl-PL" b="1" dirty="0" smtClean="0">
                <a:latin typeface="Comic Sans MS" pitchFamily="66" charset="0"/>
              </a:rPr>
              <a:t>Konkursu </a:t>
            </a:r>
            <a:r>
              <a:rPr lang="pl-PL" b="1" dirty="0" err="1" smtClean="0">
                <a:latin typeface="Comic Sans MS" pitchFamily="66" charset="0"/>
              </a:rPr>
              <a:t>Ekozespołów</a:t>
            </a:r>
            <a:r>
              <a:rPr lang="pl-PL" b="1" dirty="0" smtClean="0">
                <a:latin typeface="Comic Sans MS" pitchFamily="66" charset="0"/>
              </a:rPr>
              <a:t> 2014/2015</a:t>
            </a:r>
            <a:endParaRPr lang="pl-PL" b="1" dirty="0">
              <a:latin typeface="Comic Sans MS" pitchFamily="66" charset="0"/>
            </a:endParaRPr>
          </a:p>
        </p:txBody>
      </p:sp>
      <p:pic>
        <p:nvPicPr>
          <p:cNvPr id="3" name="Obraz 2" descr="IMG_1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2996952"/>
            <a:ext cx="5339335" cy="3564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7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20688"/>
            <a:ext cx="4064000" cy="2712720"/>
          </a:xfrm>
          <a:prstGeom prst="rect">
            <a:avLst/>
          </a:prstGeom>
        </p:spPr>
      </p:pic>
      <p:pic>
        <p:nvPicPr>
          <p:cNvPr id="3" name="Obraz 2" descr="IMG_17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645024"/>
            <a:ext cx="4064000" cy="2712720"/>
          </a:xfrm>
          <a:prstGeom prst="rect">
            <a:avLst/>
          </a:prstGeom>
        </p:spPr>
      </p:pic>
      <p:pic>
        <p:nvPicPr>
          <p:cNvPr id="4" name="Obraz 3" descr="IMG_17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060848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7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4064000" cy="2712720"/>
          </a:xfrm>
          <a:prstGeom prst="rect">
            <a:avLst/>
          </a:prstGeom>
        </p:spPr>
      </p:pic>
      <p:pic>
        <p:nvPicPr>
          <p:cNvPr id="3" name="Obraz 2" descr="IMG_17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548680"/>
            <a:ext cx="4064000" cy="2712720"/>
          </a:xfrm>
          <a:prstGeom prst="rect">
            <a:avLst/>
          </a:prstGeom>
        </p:spPr>
      </p:pic>
      <p:pic>
        <p:nvPicPr>
          <p:cNvPr id="4" name="Obraz 3" descr="IMG_17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67744" y="3645024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7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476672"/>
            <a:ext cx="4064000" cy="2712720"/>
          </a:xfrm>
          <a:prstGeom prst="rect">
            <a:avLst/>
          </a:prstGeom>
        </p:spPr>
      </p:pic>
      <p:pic>
        <p:nvPicPr>
          <p:cNvPr id="3" name="Obraz 2" descr="IMG_17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645024"/>
            <a:ext cx="4064000" cy="2712720"/>
          </a:xfrm>
          <a:prstGeom prst="rect">
            <a:avLst/>
          </a:prstGeom>
        </p:spPr>
      </p:pic>
      <p:pic>
        <p:nvPicPr>
          <p:cNvPr id="4" name="Obraz 3" descr="IMG_17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76672"/>
            <a:ext cx="4064000" cy="2712720"/>
          </a:xfrm>
          <a:prstGeom prst="rect">
            <a:avLst/>
          </a:prstGeom>
        </p:spPr>
      </p:pic>
      <p:pic>
        <p:nvPicPr>
          <p:cNvPr id="5" name="Obraz 4" descr="IMG_179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3717032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7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6670"/>
            <a:ext cx="9144000" cy="6104659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IMG_18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4064000" cy="2712720"/>
          </a:xfrm>
          <a:prstGeom prst="rect">
            <a:avLst/>
          </a:prstGeom>
        </p:spPr>
      </p:pic>
      <p:pic>
        <p:nvPicPr>
          <p:cNvPr id="3" name="Obraz 2" descr="IMG_18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476672"/>
            <a:ext cx="4064000" cy="2712720"/>
          </a:xfrm>
          <a:prstGeom prst="rect">
            <a:avLst/>
          </a:prstGeom>
        </p:spPr>
      </p:pic>
      <p:pic>
        <p:nvPicPr>
          <p:cNvPr id="4" name="Obraz 3" descr="IMG_18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429000"/>
            <a:ext cx="4064000" cy="2712720"/>
          </a:xfrm>
          <a:prstGeom prst="rect">
            <a:avLst/>
          </a:prstGeom>
        </p:spPr>
      </p:pic>
      <p:pic>
        <p:nvPicPr>
          <p:cNvPr id="5" name="Obraz 4" descr="IMG_18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429000"/>
            <a:ext cx="4064000" cy="271272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dirty="0" smtClean="0">
                <a:latin typeface="Comic Sans MS" pitchFamily="66" charset="0"/>
              </a:rPr>
              <a:t>USTALENIE KODEKSU MŁODEGO PRZYJACIELA LASU</a:t>
            </a:r>
            <a:endParaRPr lang="pl-PL" sz="3200" b="1" dirty="0">
              <a:latin typeface="Comic Sans MS" pitchFamily="66" charset="0"/>
            </a:endParaRPr>
          </a:p>
        </p:txBody>
      </p:sp>
      <p:pic>
        <p:nvPicPr>
          <p:cNvPr id="4" name="Symbol zastępczy zawartości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00222" y="1600200"/>
            <a:ext cx="3343555" cy="4525963"/>
          </a:xfr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4124109" cy="5760000"/>
          </a:xfrm>
          <a:prstGeom prst="rect">
            <a:avLst/>
          </a:prstGeom>
        </p:spPr>
      </p:pic>
      <p:pic>
        <p:nvPicPr>
          <p:cNvPr id="3" name="Obraz 2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620688"/>
            <a:ext cx="4130978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4075990" cy="5760000"/>
          </a:xfrm>
          <a:prstGeom prst="rect">
            <a:avLst/>
          </a:prstGeom>
        </p:spPr>
      </p:pic>
      <p:pic>
        <p:nvPicPr>
          <p:cNvPr id="3" name="Obraz 2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548680"/>
            <a:ext cx="4125600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4096800" cy="5760000"/>
          </a:xfrm>
          <a:prstGeom prst="rect">
            <a:avLst/>
          </a:prstGeom>
        </p:spPr>
      </p:pic>
      <p:pic>
        <p:nvPicPr>
          <p:cNvPr id="3" name="Obraz 2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548680"/>
            <a:ext cx="4154400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4104000" cy="5760000"/>
          </a:xfrm>
          <a:prstGeom prst="rect">
            <a:avLst/>
          </a:prstGeom>
        </p:spPr>
      </p:pic>
      <p:pic>
        <p:nvPicPr>
          <p:cNvPr id="3" name="Obraz 2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548680"/>
            <a:ext cx="4118400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4111200" cy="5760000"/>
          </a:xfrm>
          <a:prstGeom prst="rect">
            <a:avLst/>
          </a:prstGeom>
        </p:spPr>
      </p:pic>
      <p:pic>
        <p:nvPicPr>
          <p:cNvPr id="3" name="Obraz 2" descr="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476672"/>
            <a:ext cx="4096800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Zdjęcie  grupy</a:t>
            </a:r>
            <a:endParaRPr lang="pl-PL" dirty="0"/>
          </a:p>
        </p:txBody>
      </p:sp>
      <p:pic>
        <p:nvPicPr>
          <p:cNvPr id="4" name="Obraz 3" descr="DSC08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7152000" cy="5364000"/>
          </a:xfrm>
          <a:prstGeom prst="rect">
            <a:avLst/>
          </a:prstGeom>
        </p:spPr>
      </p:pic>
      <p:pic>
        <p:nvPicPr>
          <p:cNvPr id="5" name="Obraz 4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3717032"/>
            <a:ext cx="1983690" cy="28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583</Words>
  <Application>Microsoft Office PowerPoint</Application>
  <PresentationFormat>Pokaz na ekranie (4:3)</PresentationFormat>
  <Paragraphs>95</Paragraphs>
  <Slides>91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91</vt:i4>
      </vt:variant>
    </vt:vector>
  </HeadingPairs>
  <TitlesOfParts>
    <vt:vector size="92" baseType="lpstr">
      <vt:lpstr>Motyw pakietu Office</vt:lpstr>
      <vt:lpstr>Podsumowanie działalności koła ekologicznego „Ekoludek” w roku szkolnym 2014/2015 </vt:lpstr>
      <vt:lpstr>Opiekunowie koła   mgr Beata Środa mgr Bożena Janicka</vt:lpstr>
      <vt:lpstr>Zajęcia edukacyjne  „Mieszkańcy Puszczy Białowieskiej”</vt:lpstr>
      <vt:lpstr>Slajd 4</vt:lpstr>
      <vt:lpstr>Przygotowanie plakatu  „Zwierzęta Puszczy Białowieskiej”</vt:lpstr>
      <vt:lpstr>Slajd 6</vt:lpstr>
      <vt:lpstr>Zajęcia edukacyjne  „Co zagraża ludziom i przyrodzie”</vt:lpstr>
      <vt:lpstr>Slajd 8</vt:lpstr>
      <vt:lpstr> Udział Małgorzaty Maziarz w ogólnopolskim konkursie plastycznym „Jesienne drzewa” </vt:lpstr>
      <vt:lpstr>Slajd 10</vt:lpstr>
      <vt:lpstr>Slajd 11</vt:lpstr>
      <vt:lpstr>Slajd 12</vt:lpstr>
      <vt:lpstr>Slajd 13</vt:lpstr>
      <vt:lpstr>Poznajemy obieg wody w przyrodzie</vt:lpstr>
      <vt:lpstr>„Czy woda jest mokra?” - doświadczenia z wodą</vt:lpstr>
      <vt:lpstr>Oszczędzamy wodę  Uświadomienie dzieciom znaczenia wody w przyrodzie oraz potrzeby jej oszczędzania. Zawieszenie znaczków w przedszkolnej łazience.</vt:lpstr>
      <vt:lpstr>Poznajemy źródła energii</vt:lpstr>
      <vt:lpstr>Slajd 18</vt:lpstr>
      <vt:lpstr>Jak oszczędzać energię elektryczną  w domu i w przedszkolu?</vt:lpstr>
      <vt:lpstr>Poznajemy oznakowania towarów</vt:lpstr>
      <vt:lpstr>Slajd 21</vt:lpstr>
      <vt:lpstr>Poznajemy ptaki</vt:lpstr>
      <vt:lpstr>Zawieszenie karmników  w ogrodzie przedszkolnym</vt:lpstr>
      <vt:lpstr>Pamiętamy o ptakach zimą - akcja dokarmiania ptaków.</vt:lpstr>
      <vt:lpstr>Slajd 25</vt:lpstr>
      <vt:lpstr>Przygotowanie przez dzieci prac na ogólnopolski konkurs plastyczny pt: „Las zimą”</vt:lpstr>
      <vt:lpstr>Wystawa prac plastycznych  „Baśniowy las”</vt:lpstr>
      <vt:lpstr>Slajd 28</vt:lpstr>
      <vt:lpstr>Slajd 29</vt:lpstr>
      <vt:lpstr>Slajd 30</vt:lpstr>
      <vt:lpstr>Ogłoszenie I międzynarodowego konkursu plastycznego „ZWIERZĘTA PUSZCZY BIAŁOWIESKIEJ”  przez nasze przedszkole</vt:lpstr>
      <vt:lpstr>Slajd 32</vt:lpstr>
      <vt:lpstr>Slajd 33</vt:lpstr>
      <vt:lpstr>Slajd 34</vt:lpstr>
      <vt:lpstr>Slajd 35</vt:lpstr>
      <vt:lpstr>Slajd 36</vt:lpstr>
      <vt:lpstr>„Czy wiesz co jesz?” </vt:lpstr>
      <vt:lpstr>Na tropie zdrowej żywności</vt:lpstr>
      <vt:lpstr>W przedszkolnej kotłowni</vt:lpstr>
      <vt:lpstr>„Witajcie ptaki” – poznanie ptaków przylatujących do nas wiosną</vt:lpstr>
      <vt:lpstr> </vt:lpstr>
      <vt:lpstr>Slajd 42</vt:lpstr>
      <vt:lpstr>Przygotowanie gazetki w holu przedszkola</vt:lpstr>
      <vt:lpstr>Rozdawanie ulotek w przedszkolu</vt:lpstr>
      <vt:lpstr>Slajd 45</vt:lpstr>
      <vt:lpstr>Dni Przyjaciół Lasu 2015</vt:lpstr>
      <vt:lpstr>Slajd 47</vt:lpstr>
      <vt:lpstr>Wykonanie makiety lasu przez  Koło Ekologiczne działające w naszym przedszkolu</vt:lpstr>
      <vt:lpstr>Slajd 49</vt:lpstr>
      <vt:lpstr>Slajd 50</vt:lpstr>
      <vt:lpstr>Poznajemy drzewa</vt:lpstr>
      <vt:lpstr>Udział w ogólnopolskim konkursie plastycznym „ Jestem przyjacielem przyrody”</vt:lpstr>
      <vt:lpstr>Mali detektywi - na tropie drzew w ogrodzie przedszkolnym</vt:lpstr>
      <vt:lpstr>Slajd 54</vt:lpstr>
      <vt:lpstr>Slajd 55</vt:lpstr>
      <vt:lpstr>„Nowinki przyrodnicze” – zapoznanie z ciekawostkami ze świata przyrody”</vt:lpstr>
      <vt:lpstr>Slajd 57</vt:lpstr>
      <vt:lpstr>Poznajemy sowy - puchacz   Wszyscy drżą przed królem nocy  bo jak strach – ma wielkie oczy. To dopiero ładny ptaszek! A ja się go nie przestraszę!  </vt:lpstr>
      <vt:lpstr>Slajd 59</vt:lpstr>
      <vt:lpstr>Udział w ogólnopolskim konkursie plastycznym  „Kolorowy świat przyrody”</vt:lpstr>
      <vt:lpstr>Slajd 61</vt:lpstr>
      <vt:lpstr>Slajd 62</vt:lpstr>
      <vt:lpstr>Zajęcia edukacyjne – „Poznajemy płazy Puszczy Białowieskiej”</vt:lpstr>
      <vt:lpstr>Slajd 64</vt:lpstr>
      <vt:lpstr>Zajęcia edukacyjne  „Poznajemy cykl rozwoju żaby”</vt:lpstr>
      <vt:lpstr>Slajd 66</vt:lpstr>
      <vt:lpstr>Prowadzenie regularnej segregacji odpadów pozwala na:</vt:lpstr>
      <vt:lpstr>Przygotowanie plakatów  o tematyce ekologicznej </vt:lpstr>
      <vt:lpstr>Zbiórka zużytych baterii</vt:lpstr>
      <vt:lpstr>Zbiórka makulatury</vt:lpstr>
      <vt:lpstr>Udział  w ogólnopolskim konkursie plastycznym  „ Przedszkolak wie, jak dbać o przyrodę”</vt:lpstr>
      <vt:lpstr>22 kwietnia obchodzony jest Dzień Ziemi </vt:lpstr>
      <vt:lpstr>Poznajemy grzyby</vt:lpstr>
      <vt:lpstr>Przygotowanie prac plastycznych  na konkurs „Najpiękniejszy grzyb”</vt:lpstr>
      <vt:lpstr>Konkurs  przedszkolny dla dzieci i rodziców „Wiosenne kwiaty”</vt:lpstr>
      <vt:lpstr>Slajd 76</vt:lpstr>
      <vt:lpstr>Udział w konkursie plastycznym „Mój żubr”, który organizuje BPN</vt:lpstr>
      <vt:lpstr>Slajd 78</vt:lpstr>
      <vt:lpstr>Wycieczka do Białowieży  na podsumowanie  Konkursu Ekozespołów 2014/2015</vt:lpstr>
      <vt:lpstr>Slajd 80</vt:lpstr>
      <vt:lpstr>Slajd 81</vt:lpstr>
      <vt:lpstr>Slajd 82</vt:lpstr>
      <vt:lpstr>Slajd 83</vt:lpstr>
      <vt:lpstr>Slajd 84</vt:lpstr>
      <vt:lpstr>USTALENIE KODEKSU MŁODEGO PRZYJACIELA LASU</vt:lpstr>
      <vt:lpstr>Slajd 86</vt:lpstr>
      <vt:lpstr>Slajd 87</vt:lpstr>
      <vt:lpstr>Slajd 88</vt:lpstr>
      <vt:lpstr>Slajd 89</vt:lpstr>
      <vt:lpstr>Slajd 90</vt:lpstr>
      <vt:lpstr>Zdjęcie  grupy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Przedszkole nr 2 ul. Warszawska 2 17-200 Hajnówka</dc:title>
  <dc:creator>Robert</dc:creator>
  <cp:lastModifiedBy>Robert</cp:lastModifiedBy>
  <cp:revision>158</cp:revision>
  <dcterms:created xsi:type="dcterms:W3CDTF">2015-04-07T17:29:25Z</dcterms:created>
  <dcterms:modified xsi:type="dcterms:W3CDTF">2015-06-26T18:52:15Z</dcterms:modified>
</cp:coreProperties>
</file>