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8" r:id="rId13"/>
    <p:sldId id="280" r:id="rId14"/>
    <p:sldId id="265" r:id="rId15"/>
    <p:sldId id="266" r:id="rId16"/>
    <p:sldId id="282" r:id="rId17"/>
    <p:sldId id="267" r:id="rId18"/>
    <p:sldId id="268" r:id="rId19"/>
    <p:sldId id="269" r:id="rId20"/>
    <p:sldId id="270" r:id="rId21"/>
    <p:sldId id="271" r:id="rId22"/>
    <p:sldId id="272" r:id="rId23"/>
    <p:sldId id="284" r:id="rId24"/>
    <p:sldId id="285" r:id="rId25"/>
    <p:sldId id="286" r:id="rId26"/>
    <p:sldId id="283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20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99CCBC6-DC01-4C1D-9EC9-43B2839C6024}" type="datetimeFigureOut">
              <a:rPr lang="pl-PL" smtClean="0"/>
              <a:pPr/>
              <a:t>2020-04-02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4DF0FE-D7FA-445D-94EE-BEC1C937B46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8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Wielkanoc</a:t>
            </a:r>
            <a:endParaRPr lang="pl-PL" sz="8000" b="1" dirty="0">
              <a:solidFill>
                <a:schemeClr val="accent5">
                  <a:lumMod val="60000"/>
                  <a:lumOff val="4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2976" y="1571612"/>
            <a:ext cx="7858180" cy="5143536"/>
          </a:xfrm>
        </p:spPr>
        <p:txBody>
          <a:bodyPr>
            <a:normAutofit lnSpcReduction="10000"/>
          </a:bodyPr>
          <a:lstStyle/>
          <a:p>
            <a:endParaRPr lang="pl-PL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pl-PL" sz="3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Wielkanoc</a:t>
            </a:r>
            <a:r>
              <a:rPr lang="pl-PL" sz="32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- Niedziela Wielkanocna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, także 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Wielka Niedziela, Zmartwychwstanie Pańskie.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endParaRPr lang="pl-PL" dirty="0" smtClean="0">
              <a:latin typeface="Andalus" pitchFamily="18" charset="-78"/>
              <a:cs typeface="Andalus" pitchFamily="18" charset="-78"/>
            </a:endParaRPr>
          </a:p>
          <a:p>
            <a:r>
              <a:rPr lang="pl-PL" dirty="0" smtClean="0">
                <a:latin typeface="Andalus" pitchFamily="18" charset="-78"/>
                <a:cs typeface="Andalus" pitchFamily="18" charset="-78"/>
              </a:rPr>
              <a:t>Jest to najważniejsze</a:t>
            </a:r>
            <a:r>
              <a:rPr lang="pl-PL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 święto chrześcijańskie celebrujące misterium paschalne Jezusa Chrystusa, jego mękę, śmierć i zmartwychwstanie.</a:t>
            </a:r>
          </a:p>
          <a:p>
            <a:endParaRPr lang="pl-PL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pl-PL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Misterium paschalne</a:t>
            </a:r>
            <a:r>
              <a:rPr lang="pl-PL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- 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jedno z głównych pojęć teologii chrześcijańskiej, odnoszące się do historii zbawienia. </a:t>
            </a:r>
          </a:p>
          <a:p>
            <a:r>
              <a:rPr lang="pl-PL" dirty="0" smtClean="0">
                <a:latin typeface="Andalus" pitchFamily="18" charset="-78"/>
                <a:cs typeface="Andalus" pitchFamily="18" charset="-78"/>
              </a:rPr>
              <a:t>Jego treścią jest: męka, śmierć i zmartwychwstanie Jezusa Chrystusa jako wydarzenie zbawcze.</a:t>
            </a:r>
            <a:endParaRPr lang="pl-PL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endParaRPr lang="pl-PL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8072462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 </a:t>
            </a:r>
            <a:r>
              <a:rPr lang="pl-PL" sz="3600" dirty="0" smtClean="0">
                <a:latin typeface="Andalus" pitchFamily="18" charset="-78"/>
                <a:cs typeface="Andalus" pitchFamily="18" charset="-78"/>
              </a:rPr>
              <a:t>Jezus Chrystus podczas Drogi Krzyżowej</a:t>
            </a:r>
            <a:endParaRPr lang="pl-PL" sz="36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" name="Symbol zastępczy zawartości 5" descr="czysty-niesie-krzy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856" y="1571612"/>
            <a:ext cx="7357358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00" y="0"/>
            <a:ext cx="7933588" cy="928670"/>
          </a:xfrm>
        </p:spPr>
        <p:txBody>
          <a:bodyPr>
            <a:normAutofit/>
          </a:bodyPr>
          <a:lstStyle/>
          <a:p>
            <a:pPr algn="ctr"/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Jezus Chrystus Zmartwychwstały</a:t>
            </a:r>
            <a:endParaRPr lang="pl-PL" sz="44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phppTJVQ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1384" y="768257"/>
            <a:ext cx="3790695" cy="60897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1868478"/>
          </a:xfrm>
        </p:spPr>
        <p:txBody>
          <a:bodyPr>
            <a:noAutofit/>
          </a:bodyPr>
          <a:lstStyle/>
          <a:p>
            <a:pPr algn="ctr"/>
            <a:r>
              <a:rPr lang="pl-PL" sz="6600" dirty="0" smtClean="0">
                <a:latin typeface="Andalus" pitchFamily="18" charset="-78"/>
                <a:cs typeface="Andalus" pitchFamily="18" charset="-78"/>
              </a:rPr>
              <a:t>Tradycje i zwyczaje </a:t>
            </a:r>
            <a:br>
              <a:rPr lang="pl-PL" sz="6600" dirty="0" smtClean="0">
                <a:latin typeface="Andalus" pitchFamily="18" charset="-78"/>
                <a:cs typeface="Andalus" pitchFamily="18" charset="-78"/>
              </a:rPr>
            </a:br>
            <a:r>
              <a:rPr lang="pl-PL" sz="6600" dirty="0" smtClean="0">
                <a:latin typeface="Andalus" pitchFamily="18" charset="-78"/>
                <a:cs typeface="Andalus" pitchFamily="18" charset="-78"/>
              </a:rPr>
              <a:t>wielkanocne w Polsce</a:t>
            </a:r>
            <a:endParaRPr lang="pl-PL" sz="66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9" name="Symbol zastępczy zawartości 8" descr="unname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2285968"/>
            <a:ext cx="8143900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 smtClean="0">
                <a:latin typeface="Andalus" pitchFamily="18" charset="-78"/>
                <a:cs typeface="Andalus" pitchFamily="18" charset="-78"/>
              </a:rPr>
              <a:t>Niedziela Palmowa 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85852" y="1071546"/>
            <a:ext cx="7647836" cy="578645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pl-PL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Świętowanie </a:t>
            </a:r>
            <a:r>
              <a:rPr lang="pl-PL" sz="4400" b="1" dirty="0" smtClean="0">
                <a:latin typeface="Andalus" pitchFamily="18" charset="-78"/>
                <a:cs typeface="Andalus" pitchFamily="18" charset="-78"/>
              </a:rPr>
              <a:t>Wielkiej Nocy </a:t>
            </a: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rozpoczynamy już tydzień</a:t>
            </a:r>
          </a:p>
          <a:p>
            <a:pPr>
              <a:buNone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przed Wielką Niedzielą. </a:t>
            </a:r>
          </a:p>
          <a:p>
            <a:pPr>
              <a:buNone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Tak samo jak dawniej, obchodzimy </a:t>
            </a:r>
            <a:r>
              <a:rPr lang="pl-PL" sz="4400" b="1" dirty="0" smtClean="0">
                <a:latin typeface="Andalus" pitchFamily="18" charset="-78"/>
                <a:cs typeface="Andalus" pitchFamily="18" charset="-78"/>
              </a:rPr>
              <a:t>Niedzielę Palmową</a:t>
            </a:r>
          </a:p>
          <a:p>
            <a:pPr>
              <a:buNone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zwaną kiedyś wierzbną lub kwietną. </a:t>
            </a:r>
          </a:p>
          <a:p>
            <a:pPr>
              <a:buFont typeface="Wingdings" pitchFamily="2" charset="2"/>
              <a:buChar char="v"/>
            </a:pPr>
            <a:endParaRPr lang="pl-PL" sz="4400" dirty="0" smtClean="0">
              <a:latin typeface="Andalus" pitchFamily="18" charset="-78"/>
              <a:cs typeface="Andalus" pitchFamily="18" charset="-78"/>
            </a:endParaRPr>
          </a:p>
          <a:p>
            <a:pPr>
              <a:buFont typeface="Wingdings" pitchFamily="2" charset="2"/>
              <a:buChar char="v"/>
            </a:pPr>
            <a:r>
              <a:rPr lang="pl-PL" sz="4400" b="1" dirty="0" smtClean="0">
                <a:latin typeface="Andalus" pitchFamily="18" charset="-78"/>
                <a:cs typeface="Andalus" pitchFamily="18" charset="-78"/>
              </a:rPr>
              <a:t>Dawniej palemki robiono samodzielnie np.: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 z  wierzbowych gałązek;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 bukszpanu;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 porzeczek;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malin; 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suszonych ziół;</a:t>
            </a:r>
          </a:p>
          <a:p>
            <a:pPr>
              <a:buFont typeface="Arial" pitchFamily="34" charset="0"/>
              <a:buChar char="•"/>
            </a:pP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 piór i kwiatów. </a:t>
            </a:r>
          </a:p>
          <a:p>
            <a:pPr>
              <a:buFont typeface="Arial" pitchFamily="34" charset="0"/>
              <a:buChar char="•"/>
            </a:pPr>
            <a:endParaRPr lang="pl-PL" sz="3400" b="1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pl-PL" sz="4200" b="1" dirty="0" smtClean="0">
                <a:latin typeface="Andalus" pitchFamily="18" charset="-78"/>
                <a:cs typeface="Andalus" pitchFamily="18" charset="-78"/>
              </a:rPr>
              <a:t>Teraz zazwyczaj kupujemy palemki w kwiaciarni i w sklepach.</a:t>
            </a:r>
          </a:p>
          <a:p>
            <a:pPr>
              <a:buNone/>
            </a:pPr>
            <a:endParaRPr lang="pl-PL" sz="4200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pl-PL" sz="4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Poświęconej palemce przypisywano magiczne właściwości, dlatego zanoszono ją do domów, by zapewniała rodzinie szczęście. 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600" dirty="0" smtClean="0">
                <a:latin typeface="Andalus" pitchFamily="18" charset="-78"/>
                <a:cs typeface="Andalus" pitchFamily="18" charset="-78"/>
              </a:rPr>
              <a:t>Palmy wielkanocne</a:t>
            </a:r>
            <a:endParaRPr lang="pl-PL" sz="66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5caf22367141b_o_fu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357298"/>
            <a:ext cx="8143900" cy="55007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Święcenie pokarmów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1538" y="1357298"/>
            <a:ext cx="7929618" cy="550070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Zwyczaj święcenia pokarmów w Wielką Sobotę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uchował się, aż po dziś dzień. 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Zwyczaj ten ma korzenie pogańskie, ale został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uświęcony przez Kościół. Dzisiaj święcimy w Kościele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tylko symboliczne pokarmy, które mieszczą się w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niewielkim, zazwyczaj wiklinowym koszyku.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Zawartość takiej święconki może być różna, w</a:t>
            </a:r>
          </a:p>
          <a:p>
            <a:pPr algn="ctr"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zależności od danego regionu. </a:t>
            </a:r>
          </a:p>
          <a:p>
            <a:pPr algn="ctr">
              <a:buNone/>
            </a:pPr>
            <a:r>
              <a:rPr lang="pl-PL" sz="2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Nie może jednak zabraknąć: </a:t>
            </a:r>
          </a:p>
          <a:p>
            <a:pPr algn="ctr">
              <a:buNone/>
            </a:pPr>
            <a:r>
              <a:rPr lang="pl-PL" sz="2600" b="1" dirty="0" smtClean="0">
                <a:latin typeface="Andalus" pitchFamily="18" charset="-78"/>
                <a:cs typeface="Andalus" pitchFamily="18" charset="-78"/>
              </a:rPr>
              <a:t>jajek, chleba, kiełbasy lub wędlin, soli,</a:t>
            </a:r>
          </a:p>
          <a:p>
            <a:pPr algn="ctr">
              <a:buNone/>
            </a:pPr>
            <a:r>
              <a:rPr lang="pl-PL" sz="2600" b="1" dirty="0" smtClean="0">
                <a:latin typeface="Andalus" pitchFamily="18" charset="-78"/>
                <a:cs typeface="Andalus" pitchFamily="18" charset="-78"/>
              </a:rPr>
              <a:t>baranka </a:t>
            </a: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(z masła lub cukru), </a:t>
            </a:r>
            <a:r>
              <a:rPr lang="pl-PL" sz="2600" b="1" dirty="0" smtClean="0">
                <a:latin typeface="Andalus" pitchFamily="18" charset="-78"/>
                <a:cs typeface="Andalus" pitchFamily="18" charset="-78"/>
              </a:rPr>
              <a:t>chrzanu oraz kawałka</a:t>
            </a:r>
          </a:p>
          <a:p>
            <a:pPr algn="ctr">
              <a:buNone/>
            </a:pPr>
            <a:r>
              <a:rPr lang="pl-PL" sz="2600" b="1" dirty="0" smtClean="0">
                <a:latin typeface="Andalus" pitchFamily="18" charset="-78"/>
                <a:cs typeface="Andalus" pitchFamily="18" charset="-78"/>
              </a:rPr>
              <a:t>domowego ciasta. </a:t>
            </a:r>
            <a:endParaRPr lang="pl-PL" sz="26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4414" y="0"/>
            <a:ext cx="7719274" cy="1785926"/>
          </a:xfrm>
        </p:spPr>
        <p:txBody>
          <a:bodyPr>
            <a:normAutofit/>
          </a:bodyPr>
          <a:lstStyle/>
          <a:p>
            <a:r>
              <a:rPr lang="pl-PL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Święconka</a:t>
            </a:r>
            <a:r>
              <a:rPr lang="pl-PL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pl-PL" sz="28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- nazwa pokarmów święconych w Wielką Sobotę w Kościołach katolickich Polski oraz w innych europejskich krajach.</a:t>
            </a:r>
            <a:endParaRPr lang="pl-PL" sz="28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swieconka-wielkanocna_standar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643050"/>
            <a:ext cx="7363114" cy="5214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600" dirty="0" smtClean="0">
                <a:latin typeface="Andalus" pitchFamily="18" charset="-78"/>
                <a:cs typeface="Andalus" pitchFamily="18" charset="-78"/>
              </a:rPr>
              <a:t>Malowanie jajek</a:t>
            </a:r>
            <a:endParaRPr lang="pl-PL" sz="6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10" y="1285860"/>
            <a:ext cx="8501090" cy="535785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3000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l-PL" sz="3400" dirty="0" smtClean="0">
                <a:latin typeface="Andalus" pitchFamily="18" charset="-78"/>
                <a:cs typeface="Andalus" pitchFamily="18" charset="-78"/>
              </a:rPr>
              <a:t>Wielkanocne tradycje w Polsce to również zwyczaj malowania jajek na święta. </a:t>
            </a:r>
          </a:p>
          <a:p>
            <a:pPr algn="ctr">
              <a:buNone/>
            </a:pPr>
            <a:r>
              <a:rPr lang="pl-PL" sz="3400" dirty="0" smtClean="0">
                <a:latin typeface="Andalus" pitchFamily="18" charset="-78"/>
                <a:cs typeface="Andalus" pitchFamily="18" charset="-78"/>
              </a:rPr>
              <a:t>Wywodzi się jeszcze ze starosłowiańskich wierzeń, gdzie jajko miało bardzo ważne znaczenie. </a:t>
            </a:r>
          </a:p>
          <a:p>
            <a:pPr algn="ctr">
              <a:buNone/>
            </a:pPr>
            <a:endParaRPr lang="pl-PL" sz="500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Symbolizowało siły witalne i podobnie </a:t>
            </a:r>
          </a:p>
          <a:p>
            <a:pPr algn="ctr">
              <a:buNone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jak dzisiaj - początek nowego życia.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433522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latin typeface="Andalus" pitchFamily="18" charset="-78"/>
                <a:cs typeface="Andalus" pitchFamily="18" charset="-78"/>
              </a:rPr>
              <a:t>Obecnie wszystkie kolorowe jajka zwiemy pisankami, ale powinniśmy rozróżnić wśród nich:</a:t>
            </a: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pl-PL" sz="4400" dirty="0" smtClean="0">
                <a:latin typeface="Andalus" pitchFamily="18" charset="-78"/>
                <a:cs typeface="Andalus" pitchFamily="18" charset="-78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85852" y="1857364"/>
            <a:ext cx="7647836" cy="500063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Nalepianki 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- 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to jaja zdobione kolorowymi wycinankami z papieru.</a:t>
            </a:r>
          </a:p>
          <a:p>
            <a:pPr>
              <a:buFont typeface="Wingdings" pitchFamily="2" charset="2"/>
              <a:buChar char="§"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Oklejanki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 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– to wydmuszki oklejone rdzeniem sitowia i kolorową włóczką, co tworzy piękne ornamenty.</a:t>
            </a:r>
          </a:p>
          <a:p>
            <a:pPr>
              <a:buFont typeface="Wingdings" pitchFamily="2" charset="2"/>
              <a:buChar char="§"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Kraszanki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 -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 występują w północnej części Polski, zwane malowankami i byczkami. Nazwa pochodzi od słówka „krasić”, czyli „barwić”, bo kraszanki to jajka gotowane w barwnym wywarze - dawniej uzyskiwanym tylko z naturalnych składników. Takich jak łupiny cebuli, kora dębu, łupiny włoskiego orzecha, sok z buraka czy pędy młodego żyta. Często wydrapuje się na nich przeróżne wzory.</a:t>
            </a:r>
            <a:endParaRPr lang="pl-PL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-285776"/>
            <a:ext cx="7498080" cy="1703414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Kraszanki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908557"/>
            <a:ext cx="7429552" cy="57278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417638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Oklejanki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unnamed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142984"/>
            <a:ext cx="7598064" cy="57150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Nalepianki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Symbol zastępczy zawartości 4" descr="jajka-quilling-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6573" y="1571612"/>
            <a:ext cx="3946128" cy="4572032"/>
          </a:xfrm>
        </p:spPr>
      </p:pic>
      <p:pic>
        <p:nvPicPr>
          <p:cNvPr id="6" name="Symbol zastępczy zawartości 5" descr="8ThEDqHEUibykPGqUX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86381" y="1571613"/>
            <a:ext cx="3643338" cy="46050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 </a:t>
            </a:r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Poniedziałek wielkanocny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0100" y="1500174"/>
            <a:ext cx="8143900" cy="53578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Poniedziałek Wielkanocny kojarzy nam się przede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wszystkim z oblewaniem wodą innych osób. 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Zwyczaj wiąże się z dawnymi praktykami pogańskimi,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gdzie ma symbolizować oczyszczenie z zimowego brudu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 i budzenie się przyrody na wiosnę. 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Dawniej wierzono, że im mocniej została oblana panna,</a:t>
            </a:r>
          </a:p>
          <a:p>
            <a:pPr>
              <a:buNone/>
            </a:pPr>
            <a:r>
              <a:rPr lang="pl-PL" sz="2600" dirty="0" smtClean="0">
                <a:latin typeface="Andalus" pitchFamily="18" charset="-78"/>
                <a:cs typeface="Andalus" pitchFamily="18" charset="-78"/>
              </a:rPr>
              <a:t>tym ma ona większe szanse na rychłe zamążpójście. </a:t>
            </a:r>
          </a:p>
          <a:p>
            <a:pPr>
              <a:buNone/>
            </a:pPr>
            <a:endParaRPr lang="pl-PL" sz="2600" b="1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Poniedziałek wielkanocny 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- dzisiaj znany jako śmigus-dyngus, a dawniej były to dwa odrębne zwyczaje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. </a:t>
            </a:r>
            <a:endParaRPr lang="pl-PL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5852" y="0"/>
            <a:ext cx="7647836" cy="1643050"/>
          </a:xfrm>
        </p:spPr>
        <p:txBody>
          <a:bodyPr>
            <a:noAutofit/>
          </a:bodyPr>
          <a:lstStyle/>
          <a:p>
            <a:r>
              <a:rPr lang="pl-PL" sz="4000" b="1" dirty="0" smtClean="0">
                <a:latin typeface="Andalus" pitchFamily="18" charset="-78"/>
                <a:cs typeface="Andalus" pitchFamily="18" charset="-78"/>
              </a:rPr>
              <a:t>Dzisiaj śmigus-dyngus, a dawniej były to dwa odrębne zwyczaje</a:t>
            </a:r>
            <a:r>
              <a:rPr lang="pl-PL" sz="40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51435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Śmigusem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 - 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zwano symboliczne smaganie witkami wierzbowymi po nogach i oblewanie zimną wodą, co miało związek z wiosennym oczyszczeniem. </a:t>
            </a:r>
          </a:p>
          <a:p>
            <a:pPr>
              <a:buFont typeface="Wingdings" pitchFamily="2" charset="2"/>
              <a:buChar char="§"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Dyngus</a:t>
            </a:r>
            <a:r>
              <a:rPr lang="pl-PL" b="1" dirty="0" smtClean="0">
                <a:latin typeface="Andalus" pitchFamily="18" charset="-78"/>
                <a:cs typeface="Andalus" pitchFamily="18" charset="-78"/>
              </a:rPr>
              <a:t> - 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polegał na wykupieniu się od oblewania wodą. Gdy panna nie chciała być ani smagana gałązkami, ani oblewana, mogła wykupić się przez podarek tradycyjnej pisanki lub innego przysmaku ze świątecznego stołu.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1538" y="274320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Skąd taka nazwa „Śmigus-dyngus”?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00562" y="1500174"/>
            <a:ext cx="4643438" cy="514353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pl-PL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Śmigus </a:t>
            </a:r>
            <a:r>
              <a:rPr lang="pl-PL" sz="3600" dirty="0" smtClean="0">
                <a:latin typeface="Andalus" pitchFamily="18" charset="-78"/>
                <a:cs typeface="Andalus" pitchFamily="18" charset="-78"/>
              </a:rPr>
              <a:t>- oznacza polewanie wodą lub uderzanie wierzbową gałązką. </a:t>
            </a:r>
          </a:p>
          <a:p>
            <a:pPr>
              <a:buFont typeface="Wingdings" pitchFamily="2" charset="2"/>
              <a:buChar char="§"/>
            </a:pPr>
            <a:r>
              <a:rPr lang="pl-PL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Dyngus</a:t>
            </a:r>
            <a:r>
              <a:rPr lang="pl-PL" sz="3600" dirty="0" smtClean="0">
                <a:latin typeface="Andalus" pitchFamily="18" charset="-78"/>
                <a:cs typeface="Andalus" pitchFamily="18" charset="-78"/>
              </a:rPr>
              <a:t> - to wykup (np. podarkami w tym przypadku pisankami) </a:t>
            </a:r>
          </a:p>
          <a:p>
            <a:endParaRPr lang="pl-PL" dirty="0"/>
          </a:p>
        </p:txBody>
      </p:sp>
      <p:pic>
        <p:nvPicPr>
          <p:cNvPr id="7" name="Symbol zastępczy zawartości 6" descr="de63fc00e666dcca2f9a92d8ea76af7f_X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89596" y="1428736"/>
            <a:ext cx="3469704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Dzielenie się jajkiem z rodziną</a:t>
            </a:r>
            <a:endParaRPr lang="pl-PL" sz="4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28662" y="1500174"/>
            <a:ext cx="8215338" cy="535782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pl-PL" sz="3500" dirty="0" smtClean="0">
                <a:latin typeface="Andalus" pitchFamily="18" charset="-78"/>
                <a:cs typeface="Andalus" pitchFamily="18" charset="-78"/>
              </a:rPr>
              <a:t>Dzielenie się jajkiem podczas śniadania wielkanocnego ma symbolizować</a:t>
            </a:r>
          </a:p>
          <a:p>
            <a:pPr algn="ctr">
              <a:buNone/>
            </a:pPr>
            <a:r>
              <a:rPr lang="pl-PL" sz="3500" dirty="0" smtClean="0">
                <a:latin typeface="Andalus" pitchFamily="18" charset="-78"/>
                <a:cs typeface="Andalus" pitchFamily="18" charset="-78"/>
              </a:rPr>
              <a:t>naszą gotowość do dzielenia się radością </a:t>
            </a:r>
          </a:p>
          <a:p>
            <a:pPr algn="ctr">
              <a:buNone/>
            </a:pPr>
            <a:r>
              <a:rPr lang="pl-PL" sz="3500" dirty="0" smtClean="0">
                <a:latin typeface="Andalus" pitchFamily="18" charset="-78"/>
                <a:cs typeface="Andalus" pitchFamily="18" charset="-78"/>
              </a:rPr>
              <a:t>z faktu, że Chrystus jest obecny w danej rodzinie. </a:t>
            </a:r>
          </a:p>
          <a:p>
            <a:pPr algn="ctr">
              <a:buNone/>
            </a:pPr>
            <a:endParaRPr lang="pl-PL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l-PL" b="1" dirty="0" smtClean="0">
                <a:latin typeface="Andalus" pitchFamily="18" charset="-78"/>
                <a:cs typeface="Andalus" pitchFamily="18" charset="-78"/>
              </a:rPr>
              <a:t>Składając bliskim wielkanocne życzenia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, życzymy obfitych łask i błogosławieństw od Chrystusa Zmartwychwstałego, dni pełnych nadziei, że obdarzy nas potęgą miłości i wiary.</a:t>
            </a:r>
          </a:p>
          <a:p>
            <a:pPr algn="ctr">
              <a:buNone/>
            </a:pPr>
            <a:endParaRPr lang="pl-PL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l-PL" sz="35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pl-PL" sz="35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Jajku przypisuje się właściwości magiczne, życiodajne, dobroczynne i ochronne.</a:t>
            </a:r>
          </a:p>
          <a:p>
            <a:pPr algn="ctr"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28728" y="0"/>
            <a:ext cx="7715272" cy="1643050"/>
          </a:xfrm>
        </p:spPr>
        <p:txBody>
          <a:bodyPr>
            <a:noAutofit/>
          </a:bodyPr>
          <a:lstStyle/>
          <a:p>
            <a:r>
              <a:rPr lang="pl-PL" sz="4000" dirty="0" smtClean="0">
                <a:latin typeface="Andalus" pitchFamily="18" charset="-78"/>
                <a:cs typeface="Andalus" pitchFamily="18" charset="-78"/>
              </a:rPr>
              <a:t>Dzielenie się poświęconym jajkiem podczas śniadania wielkanocnego</a:t>
            </a:r>
            <a:endParaRPr lang="pl-PL" sz="4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5cb331574b46d_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486945"/>
            <a:ext cx="7715304" cy="50853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1274786"/>
          </a:xfrm>
        </p:spPr>
        <p:txBody>
          <a:bodyPr>
            <a:noAutofit/>
          </a:bodyPr>
          <a:lstStyle/>
          <a:p>
            <a:pPr algn="ctr"/>
            <a:r>
              <a:rPr lang="pl-PL" sz="4800" dirty="0" smtClean="0">
                <a:latin typeface="Andalus" pitchFamily="18" charset="-78"/>
                <a:cs typeface="Andalus" pitchFamily="18" charset="-78"/>
              </a:rPr>
              <a:t>Jajko - symbol nowego życia</a:t>
            </a:r>
            <a:endParaRPr lang="pl-PL" sz="48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28662" y="1500174"/>
            <a:ext cx="8005026" cy="535782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 Jednym z najważniejszych elementów śniadania wielkanocnego są jajka. </a:t>
            </a:r>
          </a:p>
          <a:p>
            <a:pPr algn="ctr">
              <a:buNone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Dlaczego tak jest? 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    Jajko ma symbolizować rodzące się życie, które, aby zaistniało, musi pokonać skorupę. </a:t>
            </a:r>
          </a:p>
          <a:p>
            <a:pPr>
              <a:buFont typeface="Wingdings" pitchFamily="2" charset="2"/>
              <a:buChar char="§"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Uznawano je za amulet przeciwko złym czarom i mocom. Według legend na stole nie może zabraknąć żurku, białej kiełbasy, szynki, ćwikły i chrzanu. Potrawy te symbolizują dobrobyt i cierpienie Jezusa na krzyżu.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-357214"/>
            <a:ext cx="8429684" cy="1774852"/>
          </a:xfrm>
        </p:spPr>
        <p:txBody>
          <a:bodyPr>
            <a:noAutofit/>
          </a:bodyPr>
          <a:lstStyle/>
          <a:p>
            <a:pPr algn="ctr"/>
            <a:r>
              <a:rPr lang="pl-PL" sz="5200" dirty="0" smtClean="0">
                <a:latin typeface="Andalus" pitchFamily="18" charset="-78"/>
                <a:cs typeface="Andalus" pitchFamily="18" charset="-78"/>
              </a:rPr>
              <a:t>Jajko - symbol nowego życia</a:t>
            </a:r>
            <a:endParaRPr lang="pl-PL" sz="52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wielkanoc-kurczaczek-rozbite-jajko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000108"/>
            <a:ext cx="7613444" cy="56374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5852" y="0"/>
            <a:ext cx="7647836" cy="1285860"/>
          </a:xfrm>
        </p:spPr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Andalus" pitchFamily="18" charset="-78"/>
                <a:cs typeface="Andalus" pitchFamily="18" charset="-78"/>
              </a:rPr>
              <a:t>Śniadanie wielkanocne</a:t>
            </a:r>
            <a:endParaRPr lang="pl-PL" sz="5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2976" y="1142984"/>
            <a:ext cx="8001024" cy="571501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Śniadanie wielkanocne </a:t>
            </a:r>
            <a:r>
              <a:rPr lang="pl-PL" sz="3300" b="1" dirty="0" smtClean="0">
                <a:latin typeface="Andalus" pitchFamily="18" charset="-78"/>
                <a:cs typeface="Andalus" pitchFamily="18" charset="-78"/>
              </a:rPr>
              <a:t>-</a:t>
            </a:r>
            <a:r>
              <a:rPr lang="pl-PL" sz="36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pl-PL" sz="3600" dirty="0" smtClean="0">
                <a:latin typeface="Andalus" pitchFamily="18" charset="-78"/>
                <a:cs typeface="Andalus" pitchFamily="18" charset="-78"/>
              </a:rPr>
              <a:t> 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jest posiłkiem</a:t>
            </a:r>
          </a:p>
          <a:p>
            <a:pPr>
              <a:buNone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bogatym, radosnym, obfitującym w</a:t>
            </a:r>
          </a:p>
          <a:p>
            <a:pPr>
              <a:buNone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różnorodne potrawy z jaj, mięs, a także</a:t>
            </a:r>
          </a:p>
          <a:p>
            <a:pPr>
              <a:buNone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słodycze - z dodatkiem bakalii i orzechów,</a:t>
            </a:r>
          </a:p>
          <a:p>
            <a:pPr>
              <a:buNone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symbolizujących dostatek.</a:t>
            </a:r>
          </a:p>
          <a:p>
            <a:pPr>
              <a:buNone/>
            </a:pPr>
            <a:r>
              <a:rPr lang="pl-PL" b="1" dirty="0" smtClean="0">
                <a:latin typeface="Andalus" pitchFamily="18" charset="-78"/>
                <a:cs typeface="Andalus" pitchFamily="18" charset="-78"/>
              </a:rPr>
              <a:t>Stół ozdabiamy takimi samymi elementami jak święconkę: 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bukszpanem, baziami oraz wiosennymi kwiatami;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 rzeżuchą lub młodym owsem;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latin typeface="Andalus" pitchFamily="18" charset="-78"/>
                <a:cs typeface="Andalus" pitchFamily="18" charset="-78"/>
              </a:rPr>
              <a:t> figurkami młodych zwierząt tj. barankami (</a:t>
            </a:r>
            <a:r>
              <a:rPr lang="pl-PL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który jest przede wszystkim symbolem Syna Bożego</a:t>
            </a:r>
            <a:r>
              <a:rPr lang="pl-PL" dirty="0" smtClean="0">
                <a:latin typeface="Andalus" pitchFamily="18" charset="-78"/>
                <a:cs typeface="Andalus" pitchFamily="18" charset="-78"/>
              </a:rPr>
              <a:t>), kurczaczkami, zajączkami i króliczkami, które mają zapewnić płodność i dobrobyt.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Andalus" pitchFamily="18" charset="-78"/>
                <a:cs typeface="Andalus" pitchFamily="18" charset="-78"/>
              </a:rPr>
              <a:t>Śniadanie wielkanocne</a:t>
            </a:r>
            <a:endParaRPr lang="pl-PL" sz="54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sniadani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7684" y="1357298"/>
            <a:ext cx="7863472" cy="5143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Zajączek wielkanocny 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85852" y="1571612"/>
            <a:ext cx="7647836" cy="528638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l-PL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Zwyczaj obdarowywania przez zająca wielkanocnego pochodzi z Niemiec. </a:t>
            </a:r>
          </a:p>
          <a:p>
            <a:pPr algn="ctr">
              <a:buNone/>
            </a:pPr>
            <a:endParaRPr lang="pl-PL" sz="3000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l-PL" sz="3000" dirty="0" smtClean="0">
                <a:latin typeface="Andalus" pitchFamily="18" charset="-78"/>
                <a:cs typeface="Andalus" pitchFamily="18" charset="-78"/>
              </a:rPr>
              <a:t>W Polsce obchodzony jest w niektórych regionach, m.in. na Śląsku, Pomorzu Zachodnim, czy w Wielkopolsce. </a:t>
            </a:r>
          </a:p>
          <a:p>
            <a:pPr algn="ctr">
              <a:buNone/>
            </a:pPr>
            <a:r>
              <a:rPr lang="pl-PL" sz="3000" dirty="0" smtClean="0">
                <a:latin typeface="Andalus" pitchFamily="18" charset="-78"/>
                <a:cs typeface="Andalus" pitchFamily="18" charset="-78"/>
              </a:rPr>
              <a:t>Według tradycji zając chodzi z koszyczkiem wielkanocnym i zostawia podarunki. Najczęściej są to drobne upominki lub słodycze. W pierwszy dzień Świąt Wielkanocnych w koszyczkach ukrytych w domu lub ogrodzie, wyścielonych pociętą na paski zieloną bibułą zajączek wielkanocny zostawia dzieciom podarunki i sprawia im wielką radość. </a:t>
            </a:r>
            <a:endParaRPr lang="pl-PL" sz="30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5852" y="0"/>
            <a:ext cx="7647836" cy="1417638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Zajączek wielkanocny 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unnamed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142984"/>
            <a:ext cx="7715304" cy="55007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dirty="0" smtClean="0">
                <a:latin typeface="Andalus" pitchFamily="18" charset="-78"/>
                <a:cs typeface="Andalus" pitchFamily="18" charset="-78"/>
              </a:rPr>
              <a:t>Podarunki od zajączka</a:t>
            </a:r>
            <a:endParaRPr lang="pl-PL" sz="60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Symbol zastępczy zawartości 3" descr="Tradycje-wielkanocne-w-Europie-115434-900x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248818"/>
            <a:ext cx="7985181" cy="56091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1538" y="500042"/>
            <a:ext cx="8286808" cy="5500726"/>
          </a:xfrm>
        </p:spPr>
        <p:txBody>
          <a:bodyPr>
            <a:normAutofit/>
          </a:bodyPr>
          <a:lstStyle/>
          <a:p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Najserdeczniejsze życzenia na zbliżające się święta </a:t>
            </a:r>
            <a:r>
              <a:rPr lang="pl-PL" sz="4400" dirty="0" err="1" smtClean="0">
                <a:latin typeface="Andalus" pitchFamily="18" charset="-78"/>
                <a:cs typeface="Andalus" pitchFamily="18" charset="-78"/>
              </a:rPr>
              <a:t>Wielkiejnocy</a:t>
            </a: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.</a:t>
            </a: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pl-PL" sz="4400" dirty="0" smtClean="0">
                <a:latin typeface="Andalus" pitchFamily="18" charset="-78"/>
                <a:cs typeface="Andalus" pitchFamily="18" charset="-78"/>
              </a:rPr>
            </a:br>
            <a:r>
              <a:rPr lang="pl-PL" sz="4400" dirty="0" smtClean="0">
                <a:latin typeface="Andalus" pitchFamily="18" charset="-78"/>
                <a:cs typeface="Andalus" pitchFamily="18" charset="-78"/>
              </a:rPr>
              <a:t>Dużo zdrowia, radości, pogody ducha, smacznej święconki i mokrego poniedziałku! </a:t>
            </a:r>
            <a:r>
              <a:rPr lang="pl-PL" sz="4400" dirty="0" smtClean="0">
                <a:latin typeface="Andalus" pitchFamily="18" charset="-78"/>
                <a:cs typeface="Andalus" pitchFamily="18" charset="-78"/>
                <a:sym typeface="Wingdings" pitchFamily="2" charset="2"/>
              </a:rPr>
              <a:t> </a:t>
            </a:r>
            <a:endParaRPr lang="pl-PL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414</TotalTime>
  <Words>519</Words>
  <Application>Microsoft Office PowerPoint</Application>
  <PresentationFormat>Pokaz na ekranie (4:3)</PresentationFormat>
  <Paragraphs>108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Przesilenie</vt:lpstr>
      <vt:lpstr>Wielkanoc</vt:lpstr>
      <vt:lpstr> Jezus Chrystus podczas Drogi Krzyżowej</vt:lpstr>
      <vt:lpstr>Jezus Chrystus Zmartwychwstały</vt:lpstr>
      <vt:lpstr>Tradycje i zwyczaje  wielkanocne w Polsce</vt:lpstr>
      <vt:lpstr>Niedziela Palmowa </vt:lpstr>
      <vt:lpstr>Palmy wielkanocne</vt:lpstr>
      <vt:lpstr>Święcenie pokarmów</vt:lpstr>
      <vt:lpstr>Święconka - nazwa pokarmów święconych w Wielką Sobotę w Kościołach katolickich Polski oraz w innych europejskich krajach.</vt:lpstr>
      <vt:lpstr>Malowanie jajek</vt:lpstr>
      <vt:lpstr>Obecnie wszystkie kolorowe jajka zwiemy pisankami, ale powinniśmy rozróżnić wśród nich: </vt:lpstr>
      <vt:lpstr>Kraszanki</vt:lpstr>
      <vt:lpstr>Oklejanki</vt:lpstr>
      <vt:lpstr>Nalepianki</vt:lpstr>
      <vt:lpstr> Poniedziałek wielkanocny</vt:lpstr>
      <vt:lpstr>Dzisiaj śmigus-dyngus, a dawniej były to dwa odrębne zwyczaje.</vt:lpstr>
      <vt:lpstr>Skąd taka nazwa „Śmigus-dyngus”?</vt:lpstr>
      <vt:lpstr>Dzielenie się jajkiem z rodziną</vt:lpstr>
      <vt:lpstr>Dzielenie się poświęconym jajkiem podczas śniadania wielkanocnego</vt:lpstr>
      <vt:lpstr>Jajko - symbol nowego życia</vt:lpstr>
      <vt:lpstr>Jajko - symbol nowego życia</vt:lpstr>
      <vt:lpstr>Śniadanie wielkanocne</vt:lpstr>
      <vt:lpstr>Śniadanie wielkanocne</vt:lpstr>
      <vt:lpstr>Zajączek wielkanocny </vt:lpstr>
      <vt:lpstr>Zajączek wielkanocny </vt:lpstr>
      <vt:lpstr>Podarunki od zajączka</vt:lpstr>
      <vt:lpstr>Najserdeczniejsze życzenia na zbliżające się święta Wielkiejnocy. Dużo zdrowia, radości, pogody ducha, smacznej święconki i mokrego poniedziałku! 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Wielkanoc</dc:title>
  <dc:creator>Komputer 27.06.2015</dc:creator>
  <cp:lastModifiedBy>Komputer 27.06.2015</cp:lastModifiedBy>
  <cp:revision>42</cp:revision>
  <dcterms:created xsi:type="dcterms:W3CDTF">2020-04-02T10:41:51Z</dcterms:created>
  <dcterms:modified xsi:type="dcterms:W3CDTF">2020-04-02T20:33:23Z</dcterms:modified>
</cp:coreProperties>
</file>